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10" r:id="rId2"/>
    <p:sldId id="422" r:id="rId3"/>
    <p:sldId id="412" r:id="rId4"/>
    <p:sldId id="421" r:id="rId5"/>
    <p:sldId id="423" r:id="rId6"/>
    <p:sldId id="416" r:id="rId7"/>
    <p:sldId id="379" r:id="rId8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94713" autoAdjust="0"/>
  </p:normalViewPr>
  <p:slideViewPr>
    <p:cSldViewPr>
      <p:cViewPr varScale="1">
        <p:scale>
          <a:sx n="104" d="100"/>
          <a:sy n="104" d="100"/>
        </p:scale>
        <p:origin x="1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FE90F-D83D-C748-BD53-734ED8827935}" type="doc">
      <dgm:prSet loTypeId="urn:microsoft.com/office/officeart/2005/8/layout/default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7111253-90D8-F14A-BAB5-B5196374D4B7}">
      <dgm:prSet/>
      <dgm:spPr/>
      <dgm:t>
        <a:bodyPr/>
        <a:lstStyle/>
        <a:p>
          <a:r>
            <a:rPr lang="es-ES" b="0" dirty="0"/>
            <a:t>Aumentar la ambición climática las principales economías del mundo para reducir las emisiones y mantener un límite  de calentamiento de 1,5 grados.</a:t>
          </a:r>
        </a:p>
      </dgm:t>
    </dgm:pt>
    <dgm:pt modelId="{D1D2D793-63C0-0E49-BB10-E80CA098BE4A}" type="parTrans" cxnId="{FE4D84D5-069F-1248-8FBB-B916ABCD775E}">
      <dgm:prSet/>
      <dgm:spPr/>
      <dgm:t>
        <a:bodyPr/>
        <a:lstStyle/>
        <a:p>
          <a:endParaRPr lang="es-ES"/>
        </a:p>
      </dgm:t>
    </dgm:pt>
    <dgm:pt modelId="{09150D7A-0412-B343-88E4-2FF88E87E43D}" type="sibTrans" cxnId="{FE4D84D5-069F-1248-8FBB-B916ABCD775E}">
      <dgm:prSet/>
      <dgm:spPr/>
      <dgm:t>
        <a:bodyPr/>
        <a:lstStyle/>
        <a:p>
          <a:endParaRPr lang="es-ES"/>
        </a:p>
      </dgm:t>
    </dgm:pt>
    <dgm:pt modelId="{02F3346B-5148-604E-A36A-4DC71D2A93A8}">
      <dgm:prSet/>
      <dgm:spPr/>
      <dgm:t>
        <a:bodyPr/>
        <a:lstStyle/>
        <a:p>
          <a:r>
            <a:rPr lang="es-ES" b="0" dirty="0"/>
            <a:t>Movilizar la financiación de los sectores público y privado para impulsar la transición neta cero y ayudar a los países vulnerables a hacer frente a los impactos climáticos.</a:t>
          </a:r>
        </a:p>
      </dgm:t>
    </dgm:pt>
    <dgm:pt modelId="{CC741C34-7F83-3444-8C8B-F5364A8F361F}" type="parTrans" cxnId="{353E2A65-F5A4-2C4C-9B38-EA2AE52F5373}">
      <dgm:prSet/>
      <dgm:spPr/>
      <dgm:t>
        <a:bodyPr/>
        <a:lstStyle/>
        <a:p>
          <a:endParaRPr lang="es-ES"/>
        </a:p>
      </dgm:t>
    </dgm:pt>
    <dgm:pt modelId="{706EBA0D-53A7-254A-A1CD-2AEC25E2F111}" type="sibTrans" cxnId="{353E2A65-F5A4-2C4C-9B38-EA2AE52F5373}">
      <dgm:prSet/>
      <dgm:spPr/>
      <dgm:t>
        <a:bodyPr/>
        <a:lstStyle/>
        <a:p>
          <a:endParaRPr lang="es-ES"/>
        </a:p>
      </dgm:t>
    </dgm:pt>
    <dgm:pt modelId="{949FCBCE-44C1-F24F-988D-3711F535F730}">
      <dgm:prSet/>
      <dgm:spPr/>
      <dgm:t>
        <a:bodyPr/>
        <a:lstStyle/>
        <a:p>
          <a:r>
            <a:rPr lang="es-ES" b="0" dirty="0"/>
            <a:t>Procurar beneficios económicos de la acción climática: empleos y su relación con la transición energética.</a:t>
          </a:r>
        </a:p>
      </dgm:t>
    </dgm:pt>
    <dgm:pt modelId="{5F2A8BF9-944A-C147-B099-D3FD586C8DD5}" type="parTrans" cxnId="{E5C9D764-4F58-4A4C-BC5A-6B908F30BE71}">
      <dgm:prSet/>
      <dgm:spPr/>
      <dgm:t>
        <a:bodyPr/>
        <a:lstStyle/>
        <a:p>
          <a:endParaRPr lang="es-ES"/>
        </a:p>
      </dgm:t>
    </dgm:pt>
    <dgm:pt modelId="{16D1833F-CA04-1047-A82F-E2993A36A165}" type="sibTrans" cxnId="{E5C9D764-4F58-4A4C-BC5A-6B908F30BE71}">
      <dgm:prSet/>
      <dgm:spPr/>
      <dgm:t>
        <a:bodyPr/>
        <a:lstStyle/>
        <a:p>
          <a:endParaRPr lang="es-ES"/>
        </a:p>
      </dgm:t>
    </dgm:pt>
    <dgm:pt modelId="{3690A52B-3B7B-3B41-9DCC-3EF4C1E86EA2}">
      <dgm:prSet/>
      <dgm:spPr/>
      <dgm:t>
        <a:bodyPr/>
        <a:lstStyle/>
        <a:p>
          <a:r>
            <a:rPr lang="es-ES" b="0" dirty="0"/>
            <a:t>Fortalecer la capacidad de proteger vidas y medios de subsistencia de los impactos del cambio climática: seguridad global y soluciones basadas en la naturaleza.</a:t>
          </a:r>
        </a:p>
      </dgm:t>
    </dgm:pt>
    <dgm:pt modelId="{718C4A83-BDF5-4F40-89AA-97A1B1A8DAC3}" type="parTrans" cxnId="{AB0CC90D-93F9-D144-9917-4348B228F29F}">
      <dgm:prSet/>
      <dgm:spPr/>
      <dgm:t>
        <a:bodyPr/>
        <a:lstStyle/>
        <a:p>
          <a:endParaRPr lang="es-ES"/>
        </a:p>
      </dgm:t>
    </dgm:pt>
    <dgm:pt modelId="{5BE2A87C-FF29-7C44-BECB-EC8957330AC2}" type="sibTrans" cxnId="{AB0CC90D-93F9-D144-9917-4348B228F29F}">
      <dgm:prSet/>
      <dgm:spPr/>
      <dgm:t>
        <a:bodyPr/>
        <a:lstStyle/>
        <a:p>
          <a:endParaRPr lang="es-ES"/>
        </a:p>
      </dgm:t>
    </dgm:pt>
    <dgm:pt modelId="{B3D11DE6-E45A-834B-81A3-6936C0705C01}">
      <dgm:prSet/>
      <dgm:spPr/>
      <dgm:t>
        <a:bodyPr/>
        <a:lstStyle/>
        <a:p>
          <a:r>
            <a:rPr lang="es-ES" b="0" dirty="0"/>
            <a:t>Visibilizar a los  actores </a:t>
          </a:r>
          <a:r>
            <a:rPr lang="es-ES" b="0" dirty="0" err="1"/>
            <a:t>subnacionales</a:t>
          </a:r>
          <a:r>
            <a:rPr lang="es-ES" b="0" dirty="0"/>
            <a:t> y no estatales que están comprometidos con la recuperación ecológica.</a:t>
          </a:r>
        </a:p>
      </dgm:t>
    </dgm:pt>
    <dgm:pt modelId="{9A20C0F9-B3A6-8543-B124-8198DB2FB41F}" type="parTrans" cxnId="{9506D3C3-69F2-8249-AA15-242459E1390B}">
      <dgm:prSet/>
      <dgm:spPr/>
      <dgm:t>
        <a:bodyPr/>
        <a:lstStyle/>
        <a:p>
          <a:endParaRPr lang="es-ES"/>
        </a:p>
      </dgm:t>
    </dgm:pt>
    <dgm:pt modelId="{8EF8F2A9-A97A-7F49-9F31-5F48066EA417}" type="sibTrans" cxnId="{9506D3C3-69F2-8249-AA15-242459E1390B}">
      <dgm:prSet/>
      <dgm:spPr/>
      <dgm:t>
        <a:bodyPr/>
        <a:lstStyle/>
        <a:p>
          <a:endParaRPr lang="es-ES"/>
        </a:p>
      </dgm:t>
    </dgm:pt>
    <dgm:pt modelId="{DB815925-AACF-1047-BDD7-3D0356960204}">
      <dgm:prSet/>
      <dgm:spPr/>
      <dgm:t>
        <a:bodyPr/>
        <a:lstStyle/>
        <a:p>
          <a:r>
            <a:rPr lang="es-ES" b="0" dirty="0"/>
            <a:t>Estimular tecnologías transformadoras que pueden ayudar a reducir las emisiones y adaptarse al cambio climático.</a:t>
          </a:r>
        </a:p>
      </dgm:t>
    </dgm:pt>
    <dgm:pt modelId="{AB9C795A-99BA-C14A-B2BE-F26DBD0501DA}" type="parTrans" cxnId="{011F134F-5587-5140-A78F-318FBB4333EF}">
      <dgm:prSet/>
      <dgm:spPr/>
      <dgm:t>
        <a:bodyPr/>
        <a:lstStyle/>
        <a:p>
          <a:endParaRPr lang="es-ES"/>
        </a:p>
      </dgm:t>
    </dgm:pt>
    <dgm:pt modelId="{7E49BED1-933C-7942-B335-89D59292B819}" type="sibTrans" cxnId="{011F134F-5587-5140-A78F-318FBB4333EF}">
      <dgm:prSet/>
      <dgm:spPr/>
      <dgm:t>
        <a:bodyPr/>
        <a:lstStyle/>
        <a:p>
          <a:endParaRPr lang="es-ES"/>
        </a:p>
      </dgm:t>
    </dgm:pt>
    <dgm:pt modelId="{5226ADD8-790D-6245-AD79-35BFB73054C8}" type="pres">
      <dgm:prSet presAssocID="{7FAFE90F-D83D-C748-BD53-734ED8827935}" presName="diagram" presStyleCnt="0">
        <dgm:presLayoutVars>
          <dgm:dir/>
          <dgm:resizeHandles val="exact"/>
        </dgm:presLayoutVars>
      </dgm:prSet>
      <dgm:spPr/>
    </dgm:pt>
    <dgm:pt modelId="{3D8270C9-FEEC-DD4D-9538-64E05F4E20A1}" type="pres">
      <dgm:prSet presAssocID="{87111253-90D8-F14A-BAB5-B5196374D4B7}" presName="node" presStyleLbl="node1" presStyleIdx="0" presStyleCnt="6">
        <dgm:presLayoutVars>
          <dgm:bulletEnabled val="1"/>
        </dgm:presLayoutVars>
      </dgm:prSet>
      <dgm:spPr/>
    </dgm:pt>
    <dgm:pt modelId="{71315607-7056-0040-A59D-7E9A9C53B9E7}" type="pres">
      <dgm:prSet presAssocID="{09150D7A-0412-B343-88E4-2FF88E87E43D}" presName="sibTrans" presStyleCnt="0"/>
      <dgm:spPr/>
    </dgm:pt>
    <dgm:pt modelId="{30760BD4-9424-EE45-A42F-8310A61FCD6B}" type="pres">
      <dgm:prSet presAssocID="{02F3346B-5148-604E-A36A-4DC71D2A93A8}" presName="node" presStyleLbl="node1" presStyleIdx="1" presStyleCnt="6">
        <dgm:presLayoutVars>
          <dgm:bulletEnabled val="1"/>
        </dgm:presLayoutVars>
      </dgm:prSet>
      <dgm:spPr/>
    </dgm:pt>
    <dgm:pt modelId="{CBA81436-7E91-F24D-8B39-BE9844E38FFE}" type="pres">
      <dgm:prSet presAssocID="{706EBA0D-53A7-254A-A1CD-2AEC25E2F111}" presName="sibTrans" presStyleCnt="0"/>
      <dgm:spPr/>
    </dgm:pt>
    <dgm:pt modelId="{13EB12B8-64DB-1A42-B8E6-E8CAFB6CF902}" type="pres">
      <dgm:prSet presAssocID="{949FCBCE-44C1-F24F-988D-3711F535F730}" presName="node" presStyleLbl="node1" presStyleIdx="2" presStyleCnt="6">
        <dgm:presLayoutVars>
          <dgm:bulletEnabled val="1"/>
        </dgm:presLayoutVars>
      </dgm:prSet>
      <dgm:spPr/>
    </dgm:pt>
    <dgm:pt modelId="{5D4F05C0-EE3F-8349-8B82-66779861501A}" type="pres">
      <dgm:prSet presAssocID="{16D1833F-CA04-1047-A82F-E2993A36A165}" presName="sibTrans" presStyleCnt="0"/>
      <dgm:spPr/>
    </dgm:pt>
    <dgm:pt modelId="{1F4D88F0-FC26-0147-8F2D-AE3CDFF480E9}" type="pres">
      <dgm:prSet presAssocID="{DB815925-AACF-1047-BDD7-3D0356960204}" presName="node" presStyleLbl="node1" presStyleIdx="3" presStyleCnt="6">
        <dgm:presLayoutVars>
          <dgm:bulletEnabled val="1"/>
        </dgm:presLayoutVars>
      </dgm:prSet>
      <dgm:spPr/>
    </dgm:pt>
    <dgm:pt modelId="{D23E52E0-3C59-3F4D-B0C8-031424AE35BA}" type="pres">
      <dgm:prSet presAssocID="{7E49BED1-933C-7942-B335-89D59292B819}" presName="sibTrans" presStyleCnt="0"/>
      <dgm:spPr/>
    </dgm:pt>
    <dgm:pt modelId="{6468180E-B223-344F-94E3-0CF237D14085}" type="pres">
      <dgm:prSet presAssocID="{B3D11DE6-E45A-834B-81A3-6936C0705C01}" presName="node" presStyleLbl="node1" presStyleIdx="4" presStyleCnt="6">
        <dgm:presLayoutVars>
          <dgm:bulletEnabled val="1"/>
        </dgm:presLayoutVars>
      </dgm:prSet>
      <dgm:spPr/>
    </dgm:pt>
    <dgm:pt modelId="{5C40D3F7-7FF9-7941-AAEF-3791358BE5AB}" type="pres">
      <dgm:prSet presAssocID="{8EF8F2A9-A97A-7F49-9F31-5F48066EA417}" presName="sibTrans" presStyleCnt="0"/>
      <dgm:spPr/>
    </dgm:pt>
    <dgm:pt modelId="{E41D8D01-FC2A-2E45-BEE6-2853C51FD85E}" type="pres">
      <dgm:prSet presAssocID="{3690A52B-3B7B-3B41-9DCC-3EF4C1E86EA2}" presName="node" presStyleLbl="node1" presStyleIdx="5" presStyleCnt="6">
        <dgm:presLayoutVars>
          <dgm:bulletEnabled val="1"/>
        </dgm:presLayoutVars>
      </dgm:prSet>
      <dgm:spPr/>
    </dgm:pt>
  </dgm:ptLst>
  <dgm:cxnLst>
    <dgm:cxn modelId="{AB0CC90D-93F9-D144-9917-4348B228F29F}" srcId="{7FAFE90F-D83D-C748-BD53-734ED8827935}" destId="{3690A52B-3B7B-3B41-9DCC-3EF4C1E86EA2}" srcOrd="5" destOrd="0" parTransId="{718C4A83-BDF5-4F40-89AA-97A1B1A8DAC3}" sibTransId="{5BE2A87C-FF29-7C44-BECB-EC8957330AC2}"/>
    <dgm:cxn modelId="{3CB1EA31-46EC-7C44-9C7D-7DB72ED81F5B}" type="presOf" srcId="{B3D11DE6-E45A-834B-81A3-6936C0705C01}" destId="{6468180E-B223-344F-94E3-0CF237D14085}" srcOrd="0" destOrd="0" presId="urn:microsoft.com/office/officeart/2005/8/layout/default"/>
    <dgm:cxn modelId="{8CBC6846-7050-144A-BA91-F105858D7A3F}" type="presOf" srcId="{DB815925-AACF-1047-BDD7-3D0356960204}" destId="{1F4D88F0-FC26-0147-8F2D-AE3CDFF480E9}" srcOrd="0" destOrd="0" presId="urn:microsoft.com/office/officeart/2005/8/layout/default"/>
    <dgm:cxn modelId="{011F134F-5587-5140-A78F-318FBB4333EF}" srcId="{7FAFE90F-D83D-C748-BD53-734ED8827935}" destId="{DB815925-AACF-1047-BDD7-3D0356960204}" srcOrd="3" destOrd="0" parTransId="{AB9C795A-99BA-C14A-B2BE-F26DBD0501DA}" sibTransId="{7E49BED1-933C-7942-B335-89D59292B819}"/>
    <dgm:cxn modelId="{5D9E1F5C-1F3E-5849-8212-5BB5D04F5BA5}" type="presOf" srcId="{3690A52B-3B7B-3B41-9DCC-3EF4C1E86EA2}" destId="{E41D8D01-FC2A-2E45-BEE6-2853C51FD85E}" srcOrd="0" destOrd="0" presId="urn:microsoft.com/office/officeart/2005/8/layout/default"/>
    <dgm:cxn modelId="{E5C9D764-4F58-4A4C-BC5A-6B908F30BE71}" srcId="{7FAFE90F-D83D-C748-BD53-734ED8827935}" destId="{949FCBCE-44C1-F24F-988D-3711F535F730}" srcOrd="2" destOrd="0" parTransId="{5F2A8BF9-944A-C147-B099-D3FD586C8DD5}" sibTransId="{16D1833F-CA04-1047-A82F-E2993A36A165}"/>
    <dgm:cxn modelId="{353E2A65-F5A4-2C4C-9B38-EA2AE52F5373}" srcId="{7FAFE90F-D83D-C748-BD53-734ED8827935}" destId="{02F3346B-5148-604E-A36A-4DC71D2A93A8}" srcOrd="1" destOrd="0" parTransId="{CC741C34-7F83-3444-8C8B-F5364A8F361F}" sibTransId="{706EBA0D-53A7-254A-A1CD-2AEC25E2F111}"/>
    <dgm:cxn modelId="{4A366F67-8319-574E-B1F6-F44ACC78CA1F}" type="presOf" srcId="{87111253-90D8-F14A-BAB5-B5196374D4B7}" destId="{3D8270C9-FEEC-DD4D-9538-64E05F4E20A1}" srcOrd="0" destOrd="0" presId="urn:microsoft.com/office/officeart/2005/8/layout/default"/>
    <dgm:cxn modelId="{95D2816D-E8D7-3E45-8B93-C81DE886B7F7}" type="presOf" srcId="{949FCBCE-44C1-F24F-988D-3711F535F730}" destId="{13EB12B8-64DB-1A42-B8E6-E8CAFB6CF902}" srcOrd="0" destOrd="0" presId="urn:microsoft.com/office/officeart/2005/8/layout/default"/>
    <dgm:cxn modelId="{8B016793-44F6-AE44-A646-AFF8804C9542}" type="presOf" srcId="{7FAFE90F-D83D-C748-BD53-734ED8827935}" destId="{5226ADD8-790D-6245-AD79-35BFB73054C8}" srcOrd="0" destOrd="0" presId="urn:microsoft.com/office/officeart/2005/8/layout/default"/>
    <dgm:cxn modelId="{A2A586B7-7F94-1D43-B6E4-408B9C86605A}" type="presOf" srcId="{02F3346B-5148-604E-A36A-4DC71D2A93A8}" destId="{30760BD4-9424-EE45-A42F-8310A61FCD6B}" srcOrd="0" destOrd="0" presId="urn:microsoft.com/office/officeart/2005/8/layout/default"/>
    <dgm:cxn modelId="{9506D3C3-69F2-8249-AA15-242459E1390B}" srcId="{7FAFE90F-D83D-C748-BD53-734ED8827935}" destId="{B3D11DE6-E45A-834B-81A3-6936C0705C01}" srcOrd="4" destOrd="0" parTransId="{9A20C0F9-B3A6-8543-B124-8198DB2FB41F}" sibTransId="{8EF8F2A9-A97A-7F49-9F31-5F48066EA417}"/>
    <dgm:cxn modelId="{FE4D84D5-069F-1248-8FBB-B916ABCD775E}" srcId="{7FAFE90F-D83D-C748-BD53-734ED8827935}" destId="{87111253-90D8-F14A-BAB5-B5196374D4B7}" srcOrd="0" destOrd="0" parTransId="{D1D2D793-63C0-0E49-BB10-E80CA098BE4A}" sibTransId="{09150D7A-0412-B343-88E4-2FF88E87E43D}"/>
    <dgm:cxn modelId="{B47EA422-CB32-7542-A9C9-B3714A8CAEAF}" type="presParOf" srcId="{5226ADD8-790D-6245-AD79-35BFB73054C8}" destId="{3D8270C9-FEEC-DD4D-9538-64E05F4E20A1}" srcOrd="0" destOrd="0" presId="urn:microsoft.com/office/officeart/2005/8/layout/default"/>
    <dgm:cxn modelId="{5295C67D-74EB-5141-A6ED-D128B8639E65}" type="presParOf" srcId="{5226ADD8-790D-6245-AD79-35BFB73054C8}" destId="{71315607-7056-0040-A59D-7E9A9C53B9E7}" srcOrd="1" destOrd="0" presId="urn:microsoft.com/office/officeart/2005/8/layout/default"/>
    <dgm:cxn modelId="{CFBCE3E5-AC75-2642-82A0-C12B0C50FE83}" type="presParOf" srcId="{5226ADD8-790D-6245-AD79-35BFB73054C8}" destId="{30760BD4-9424-EE45-A42F-8310A61FCD6B}" srcOrd="2" destOrd="0" presId="urn:microsoft.com/office/officeart/2005/8/layout/default"/>
    <dgm:cxn modelId="{00C82ECA-9F78-B243-845B-1F1CDCD174D7}" type="presParOf" srcId="{5226ADD8-790D-6245-AD79-35BFB73054C8}" destId="{CBA81436-7E91-F24D-8B39-BE9844E38FFE}" srcOrd="3" destOrd="0" presId="urn:microsoft.com/office/officeart/2005/8/layout/default"/>
    <dgm:cxn modelId="{DC997999-4954-4640-BCF5-614E472048FE}" type="presParOf" srcId="{5226ADD8-790D-6245-AD79-35BFB73054C8}" destId="{13EB12B8-64DB-1A42-B8E6-E8CAFB6CF902}" srcOrd="4" destOrd="0" presId="urn:microsoft.com/office/officeart/2005/8/layout/default"/>
    <dgm:cxn modelId="{FCBDE64F-BE30-9343-9B79-086769FB70F2}" type="presParOf" srcId="{5226ADD8-790D-6245-AD79-35BFB73054C8}" destId="{5D4F05C0-EE3F-8349-8B82-66779861501A}" srcOrd="5" destOrd="0" presId="urn:microsoft.com/office/officeart/2005/8/layout/default"/>
    <dgm:cxn modelId="{2C86661A-E0A0-3C4E-81C1-8D411E0228C1}" type="presParOf" srcId="{5226ADD8-790D-6245-AD79-35BFB73054C8}" destId="{1F4D88F0-FC26-0147-8F2D-AE3CDFF480E9}" srcOrd="6" destOrd="0" presId="urn:microsoft.com/office/officeart/2005/8/layout/default"/>
    <dgm:cxn modelId="{91ED8027-8743-2C41-B369-501C297001C6}" type="presParOf" srcId="{5226ADD8-790D-6245-AD79-35BFB73054C8}" destId="{D23E52E0-3C59-3F4D-B0C8-031424AE35BA}" srcOrd="7" destOrd="0" presId="urn:microsoft.com/office/officeart/2005/8/layout/default"/>
    <dgm:cxn modelId="{66CF201D-EF81-674C-90AD-E0F893EA8665}" type="presParOf" srcId="{5226ADD8-790D-6245-AD79-35BFB73054C8}" destId="{6468180E-B223-344F-94E3-0CF237D14085}" srcOrd="8" destOrd="0" presId="urn:microsoft.com/office/officeart/2005/8/layout/default"/>
    <dgm:cxn modelId="{8D292303-242B-8443-835B-6EC3C3587E5B}" type="presParOf" srcId="{5226ADD8-790D-6245-AD79-35BFB73054C8}" destId="{5C40D3F7-7FF9-7941-AAEF-3791358BE5AB}" srcOrd="9" destOrd="0" presId="urn:microsoft.com/office/officeart/2005/8/layout/default"/>
    <dgm:cxn modelId="{D6EC120A-DEA3-BB4C-9EDE-88BAB669253F}" type="presParOf" srcId="{5226ADD8-790D-6245-AD79-35BFB73054C8}" destId="{E41D8D01-FC2A-2E45-BEE6-2853C51FD8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270C9-FEEC-DD4D-9538-64E05F4E20A1}">
      <dsp:nvSpPr>
        <dsp:cNvPr id="0" name=""/>
        <dsp:cNvSpPr/>
      </dsp:nvSpPr>
      <dsp:spPr>
        <a:xfrm>
          <a:off x="0" y="756241"/>
          <a:ext cx="2721570" cy="1632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Aumentar la ambición climática las principales economías del mundo para reducir las emisiones y mantener un límite  de calentamiento de 1,5 grados.</a:t>
          </a:r>
        </a:p>
      </dsp:txBody>
      <dsp:txXfrm>
        <a:off x="0" y="756241"/>
        <a:ext cx="2721570" cy="1632942"/>
      </dsp:txXfrm>
    </dsp:sp>
    <dsp:sp modelId="{30760BD4-9424-EE45-A42F-8310A61FCD6B}">
      <dsp:nvSpPr>
        <dsp:cNvPr id="0" name=""/>
        <dsp:cNvSpPr/>
      </dsp:nvSpPr>
      <dsp:spPr>
        <a:xfrm>
          <a:off x="2993727" y="756241"/>
          <a:ext cx="2721570" cy="1632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Movilizar la financiación de los sectores público y privado para impulsar la transición neta cero y ayudar a los países vulnerables a hacer frente a los impactos climáticos.</a:t>
          </a:r>
        </a:p>
      </dsp:txBody>
      <dsp:txXfrm>
        <a:off x="2993727" y="756241"/>
        <a:ext cx="2721570" cy="1632942"/>
      </dsp:txXfrm>
    </dsp:sp>
    <dsp:sp modelId="{13EB12B8-64DB-1A42-B8E6-E8CAFB6CF902}">
      <dsp:nvSpPr>
        <dsp:cNvPr id="0" name=""/>
        <dsp:cNvSpPr/>
      </dsp:nvSpPr>
      <dsp:spPr>
        <a:xfrm>
          <a:off x="5987455" y="756241"/>
          <a:ext cx="2721570" cy="1632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Procurar beneficios económicos de la acción climática: empleos y su relación con la transición energética.</a:t>
          </a:r>
        </a:p>
      </dsp:txBody>
      <dsp:txXfrm>
        <a:off x="5987455" y="756241"/>
        <a:ext cx="2721570" cy="1632942"/>
      </dsp:txXfrm>
    </dsp:sp>
    <dsp:sp modelId="{1F4D88F0-FC26-0147-8F2D-AE3CDFF480E9}">
      <dsp:nvSpPr>
        <dsp:cNvPr id="0" name=""/>
        <dsp:cNvSpPr/>
      </dsp:nvSpPr>
      <dsp:spPr>
        <a:xfrm>
          <a:off x="0" y="2661341"/>
          <a:ext cx="2721570" cy="1632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Estimular tecnologías transformadoras que pueden ayudar a reducir las emisiones y adaptarse al cambio climático.</a:t>
          </a:r>
        </a:p>
      </dsp:txBody>
      <dsp:txXfrm>
        <a:off x="0" y="2661341"/>
        <a:ext cx="2721570" cy="1632942"/>
      </dsp:txXfrm>
    </dsp:sp>
    <dsp:sp modelId="{6468180E-B223-344F-94E3-0CF237D14085}">
      <dsp:nvSpPr>
        <dsp:cNvPr id="0" name=""/>
        <dsp:cNvSpPr/>
      </dsp:nvSpPr>
      <dsp:spPr>
        <a:xfrm>
          <a:off x="2993727" y="2661341"/>
          <a:ext cx="2721570" cy="1632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Visibilizar a los  actores </a:t>
          </a:r>
          <a:r>
            <a:rPr lang="es-ES" sz="1600" b="0" kern="1200" dirty="0" err="1"/>
            <a:t>subnacionales</a:t>
          </a:r>
          <a:r>
            <a:rPr lang="es-ES" sz="1600" b="0" kern="1200" dirty="0"/>
            <a:t> y no estatales que están comprometidos con la recuperación ecológica.</a:t>
          </a:r>
        </a:p>
      </dsp:txBody>
      <dsp:txXfrm>
        <a:off x="2993727" y="2661341"/>
        <a:ext cx="2721570" cy="1632942"/>
      </dsp:txXfrm>
    </dsp:sp>
    <dsp:sp modelId="{E41D8D01-FC2A-2E45-BEE6-2853C51FD85E}">
      <dsp:nvSpPr>
        <dsp:cNvPr id="0" name=""/>
        <dsp:cNvSpPr/>
      </dsp:nvSpPr>
      <dsp:spPr>
        <a:xfrm>
          <a:off x="5987455" y="2661341"/>
          <a:ext cx="2721570" cy="163294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/>
            <a:t>Fortalecer la capacidad de proteger vidas y medios de subsistencia de los impactos del cambio climática: seguridad global y soluciones basadas en la naturaleza.</a:t>
          </a:r>
        </a:p>
      </dsp:txBody>
      <dsp:txXfrm>
        <a:off x="5987455" y="2661341"/>
        <a:ext cx="2721570" cy="163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40F6C9F-001A-D349-876E-ABA251CF8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CA906F72-F430-2D44-BED3-7A36385BBB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DC026D-B184-484D-8B3C-F9867F3FDF2F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7BD940F-DABF-5D47-97C9-FED697E2D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F6D32243-8D54-7044-A02C-021ABD5B7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B204A9AC-2138-7142-B4A9-6E8A748F14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2A78A5DA-0170-364F-8C66-98244A381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A44BA2-C4D3-C646-970A-8686F69CDD1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>
            <a:extLst>
              <a:ext uri="{FF2B5EF4-FFF2-40B4-BE49-F238E27FC236}">
                <a16:creationId xmlns:a16="http://schemas.microsoft.com/office/drawing/2014/main" id="{AB5378DA-5291-0346-8F9C-AD52E5487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2 Marcador de notas">
            <a:extLst>
              <a:ext uri="{FF2B5EF4-FFF2-40B4-BE49-F238E27FC236}">
                <a16:creationId xmlns:a16="http://schemas.microsoft.com/office/drawing/2014/main" id="{00CC058B-227A-B540-BB21-DFCAD4FF7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5363" name="3 Marcador de número de diapositiva">
            <a:extLst>
              <a:ext uri="{FF2B5EF4-FFF2-40B4-BE49-F238E27FC236}">
                <a16:creationId xmlns:a16="http://schemas.microsoft.com/office/drawing/2014/main" id="{EC9496AF-7CF4-8646-85A6-6800307DF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C591-39E7-AF4B-8272-FA7BB2A2B3EE}" type="slidenum">
              <a:rPr lang="es-MX" altLang="es-MX"/>
              <a:pPr>
                <a:spcBef>
                  <a:spcPct val="0"/>
                </a:spcBef>
              </a:pPr>
              <a:t>1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>
            <a:extLst>
              <a:ext uri="{FF2B5EF4-FFF2-40B4-BE49-F238E27FC236}">
                <a16:creationId xmlns:a16="http://schemas.microsoft.com/office/drawing/2014/main" id="{AB5378DA-5291-0346-8F9C-AD52E5487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2 Marcador de notas">
            <a:extLst>
              <a:ext uri="{FF2B5EF4-FFF2-40B4-BE49-F238E27FC236}">
                <a16:creationId xmlns:a16="http://schemas.microsoft.com/office/drawing/2014/main" id="{00CC058B-227A-B540-BB21-DFCAD4FF7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 dirty="0"/>
          </a:p>
        </p:txBody>
      </p:sp>
      <p:sp>
        <p:nvSpPr>
          <p:cNvPr id="15363" name="3 Marcador de número de diapositiva">
            <a:extLst>
              <a:ext uri="{FF2B5EF4-FFF2-40B4-BE49-F238E27FC236}">
                <a16:creationId xmlns:a16="http://schemas.microsoft.com/office/drawing/2014/main" id="{EC9496AF-7CF4-8646-85A6-6800307DF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C591-39E7-AF4B-8272-FA7BB2A2B3EE}" type="slidenum">
              <a:rPr lang="es-MX" altLang="es-MX"/>
              <a:pPr>
                <a:spcBef>
                  <a:spcPct val="0"/>
                </a:spcBef>
              </a:pPr>
              <a:t>2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9393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AC7C52B9-C779-5447-B8D7-964B3485C8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D93C9225-E387-DC4A-8552-779AE327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26D868D8-A2BF-5145-84F7-4234288AC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B81F89-E6E2-9344-B4B4-CCFEA2C57705}" type="slidenum">
              <a:rPr lang="es-MX" altLang="es-MX"/>
              <a:pPr>
                <a:spcBef>
                  <a:spcPct val="0"/>
                </a:spcBef>
              </a:pPr>
              <a:t>3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>
            <a:extLst>
              <a:ext uri="{FF2B5EF4-FFF2-40B4-BE49-F238E27FC236}">
                <a16:creationId xmlns:a16="http://schemas.microsoft.com/office/drawing/2014/main" id="{7D872351-0CAD-6B4C-A1F7-080E6C49A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2 Marcador de notas">
            <a:extLst>
              <a:ext uri="{FF2B5EF4-FFF2-40B4-BE49-F238E27FC236}">
                <a16:creationId xmlns:a16="http://schemas.microsoft.com/office/drawing/2014/main" id="{AC2CDEEE-77CD-D24A-B04C-73C968A58D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19459" name="3 Marcador de número de diapositiva">
            <a:extLst>
              <a:ext uri="{FF2B5EF4-FFF2-40B4-BE49-F238E27FC236}">
                <a16:creationId xmlns:a16="http://schemas.microsoft.com/office/drawing/2014/main" id="{5B691850-D0EA-DF41-A97E-C5230D634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3723B-F5C2-1A49-AFA2-0776D53225BF}" type="slidenum">
              <a:rPr lang="es-MX" altLang="es-MX"/>
              <a:pPr>
                <a:spcBef>
                  <a:spcPct val="0"/>
                </a:spcBef>
              </a:pPr>
              <a:t>4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7609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>
            <a:extLst>
              <a:ext uri="{FF2B5EF4-FFF2-40B4-BE49-F238E27FC236}">
                <a16:creationId xmlns:a16="http://schemas.microsoft.com/office/drawing/2014/main" id="{E37302A2-73E1-5547-8802-B5C8D89789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Marcador de notas">
            <a:extLst>
              <a:ext uri="{FF2B5EF4-FFF2-40B4-BE49-F238E27FC236}">
                <a16:creationId xmlns:a16="http://schemas.microsoft.com/office/drawing/2014/main" id="{C76BEC71-1D1B-DF4A-BA48-FC2198152E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1507" name="3 Marcador de número de diapositiva">
            <a:extLst>
              <a:ext uri="{FF2B5EF4-FFF2-40B4-BE49-F238E27FC236}">
                <a16:creationId xmlns:a16="http://schemas.microsoft.com/office/drawing/2014/main" id="{F9F51EFC-DB5D-A147-87FD-ABD7A42DD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17F55-8CF2-B84C-9038-ADB1AE73FCBF}" type="slidenum">
              <a:rPr lang="es-MX" altLang="es-MX"/>
              <a:pPr>
                <a:spcBef>
                  <a:spcPct val="0"/>
                </a:spcBef>
              </a:pPr>
              <a:t>5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65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>
            <a:extLst>
              <a:ext uri="{FF2B5EF4-FFF2-40B4-BE49-F238E27FC236}">
                <a16:creationId xmlns:a16="http://schemas.microsoft.com/office/drawing/2014/main" id="{2CEED1B0-3E18-4B43-A051-7D25934F42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2 Marcador de notas">
            <a:extLst>
              <a:ext uri="{FF2B5EF4-FFF2-40B4-BE49-F238E27FC236}">
                <a16:creationId xmlns:a16="http://schemas.microsoft.com/office/drawing/2014/main" id="{24128682-EC12-544C-8359-361BC9566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s-MX"/>
          </a:p>
        </p:txBody>
      </p:sp>
      <p:sp>
        <p:nvSpPr>
          <p:cNvPr id="25603" name="3 Marcador de número de diapositiva">
            <a:extLst>
              <a:ext uri="{FF2B5EF4-FFF2-40B4-BE49-F238E27FC236}">
                <a16:creationId xmlns:a16="http://schemas.microsoft.com/office/drawing/2014/main" id="{3D301525-4FAE-E447-A595-5F6996418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FBE64E-88C8-1C40-BBFC-018CD0B3B0F5}" type="slidenum">
              <a:rPr lang="es-MX" altLang="es-MX"/>
              <a:pPr>
                <a:spcBef>
                  <a:spcPct val="0"/>
                </a:spcBef>
              </a:pPr>
              <a:t>6</a:t>
            </a:fld>
            <a:endParaRPr lang="es-MX" alt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9AF6434-DD48-4C42-B6A9-0970A411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6552-2319-EC42-B308-6AED698C5D74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0BFB67B-349B-F347-84C9-AEE92B4B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FE4930-AA3D-AE48-A708-D1368046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6C6A-6355-BA4D-BDE0-C347BE9F4DA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2519258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3773C90-2AD9-4C45-8B37-3CE89C70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FDA0-5CDF-024C-A6C2-278CB76B4A3B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2E97503-9036-F64D-8E53-C35B2E3E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13E1AD1-A90F-E14D-AB3F-89E7B251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2E34-A2AB-3844-B2E9-AC55C3A6B10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080293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9F5A40F-B160-8447-A0D6-CF9396B4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3D58-F852-0F41-8849-D17898E8D5C3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9AFE26C-178B-1E47-8A96-C0D14E0C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2EF9883-06DE-AB4F-A235-A01327C4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774-6D47-4E49-848B-7B6A95F7AC8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5853064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7AC646D-241A-224C-9348-8DBE9077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E792-8A36-634E-85A1-488E38041DD1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EA7200A-F1DD-1944-A956-C4580020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F9EAD69-7926-B249-8A8F-7A77318F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1146-0045-D642-9784-8F82B8D0383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099218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895BC75-EFD3-5246-BCFE-837A3F7F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B533-E469-824D-98DF-C40AB310378C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36DEA88-8BBE-4843-A170-7D366E93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B287F32-FCE5-8840-AE67-C4897C1F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2162F-F87E-B24F-B69A-57633AA75DAA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019500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B238CE4-DA15-DD4B-A821-C59A0137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B0AAB-C1C2-2F42-84D3-EF05C0D87FBA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ED2FD38-F703-9B43-B9F3-8677F0C7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B198E00-E265-2447-BECB-062FD358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84D3-E1F7-0E44-9400-165AD1A8C61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209426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91625415-D753-8345-B805-54ABD0F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6EDD-EDEF-524C-B0EC-681792DBA2D4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1827D1E-C5F8-4945-83E5-E112541F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3FCDDA8-61A2-874B-AE55-A640E7F4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5A41A-B525-0249-967C-6DFBCF9BDD9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62686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06E12AD1-91F5-4443-9D9E-14593AC6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8CB7-5AFD-0E49-9400-80A5CB667FA3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B1192940-0565-FE49-9A56-DCBD17FF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533FEAA-5893-9A42-BEFE-2CBFCAB5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B1C3-09E0-E247-B53F-CC0E6F71586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763952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4DBF045-0E69-0041-AAD8-F14429E5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5DB8-9625-C343-BB38-B5D3628885E1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16D4B989-F3C7-2348-BFBD-3C554DDF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3AC33EE0-9B1D-0E4E-AE1C-C41F79DF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4500-3A36-864B-88DF-01167792674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988555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AD61D71-879D-364E-A6F3-9BC92615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A1C1-9251-A847-9259-DA2CC4DC6BFD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5AAC092-DB3E-8D4B-9E81-BA797DE2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D3E86E7-C3F8-3D4D-854C-EFD1651B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1DA1-A30A-EE4E-87C5-F939EB15C3B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93301920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95911B5-DDB4-1144-8306-4E9F6AA2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21A8-7295-3F4C-8B31-16F717E85C17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93CC5F6B-1DDA-DD49-B25E-B2AF4296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197FC9F-3400-E44F-BBC7-87EDCF81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CBD1-563C-EC42-B086-E49D0163247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521545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24A6015F-8D2B-574C-B35A-1CB23B9ED4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título del patrón</a:t>
            </a:r>
            <a:endParaRPr lang="es-MX" altLang="es-MX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7E8B4EE0-4D95-6949-A4D4-653B11613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/>
              <a:t>Haga clic para modificar el estilo de texto del patrón</a:t>
            </a:r>
          </a:p>
          <a:p>
            <a:pPr lvl="1"/>
            <a:r>
              <a:rPr lang="es-ES" altLang="es-MX"/>
              <a:t>Segundo nivel</a:t>
            </a:r>
          </a:p>
          <a:p>
            <a:pPr lvl="2"/>
            <a:r>
              <a:rPr lang="es-ES" altLang="es-MX"/>
              <a:t>Tercer nivel</a:t>
            </a:r>
          </a:p>
          <a:p>
            <a:pPr lvl="3"/>
            <a:r>
              <a:rPr lang="es-ES" altLang="es-MX"/>
              <a:t>Cuarto nivel</a:t>
            </a:r>
          </a:p>
          <a:p>
            <a:pPr lvl="4"/>
            <a:r>
              <a:rPr lang="es-ES" altLang="es-MX"/>
              <a:t>Quinto nivel</a:t>
            </a:r>
            <a:endParaRPr lang="es-MX" alt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0A69462-D4F2-C442-A579-B26FA3936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E9A23-98B7-F346-8512-D1FA381A5DFF}" type="datetimeFigureOut">
              <a:rPr lang="es-MX"/>
              <a:pPr>
                <a:defRPr/>
              </a:pPr>
              <a:t>19/04/21</a:t>
            </a:fld>
            <a:endParaRPr lang="es-MX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897F1E-AB39-3B45-9C69-443D8F5A7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F8C97D2-8625-7B4E-B2FB-FEF5F2325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866B72-6FB0-8946-8432-3989F7759E8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eoinnova.org/blog-territorio/calentamiento-global-cambio-climatico-efecto-invernadero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1">
            <a:extLst>
              <a:ext uri="{FF2B5EF4-FFF2-40B4-BE49-F238E27FC236}">
                <a16:creationId xmlns:a16="http://schemas.microsoft.com/office/drawing/2014/main" id="{4A26C460-2135-8D41-A7A8-E9090595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4732B545-F636-7547-9E89-1025B72B57D0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334AB8-951F-1246-A9CF-E7EE0C07E381}"/>
              </a:ext>
            </a:extLst>
          </p:cNvPr>
          <p:cNvSpPr txBox="1">
            <a:spLocks/>
          </p:cNvSpPr>
          <p:nvPr/>
        </p:nvSpPr>
        <p:spPr>
          <a:xfrm>
            <a:off x="925513" y="476250"/>
            <a:ext cx="6985000" cy="31416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b="1" cap="small" dirty="0">
                <a:solidFill>
                  <a:schemeClr val="accent1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	</a:t>
            </a:r>
            <a:endParaRPr lang="es-MX" sz="3700" b="1" cap="small" dirty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72058A-410C-E44A-8064-17B18AA7C389}"/>
              </a:ext>
            </a:extLst>
          </p:cNvPr>
          <p:cNvSpPr txBox="1">
            <a:spLocks/>
          </p:cNvSpPr>
          <p:nvPr/>
        </p:nvSpPr>
        <p:spPr>
          <a:xfrm>
            <a:off x="5292725" y="5013325"/>
            <a:ext cx="4283075" cy="1368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_tradnl" sz="2000" dirty="0">
              <a:solidFill>
                <a:srgbClr val="002060"/>
              </a:solidFill>
              <a:latin typeface="+mn-lt"/>
              <a:ea typeface="Ebrima" pitchFamily="2" charset="0"/>
              <a:cs typeface="Ebrima" pitchFamily="2" charset="0"/>
            </a:endParaRPr>
          </a:p>
        </p:txBody>
      </p:sp>
      <p:pic>
        <p:nvPicPr>
          <p:cNvPr id="16" name="11 Marcador de contenido" descr="portadamar2.jpg">
            <a:extLst>
              <a:ext uri="{FF2B5EF4-FFF2-40B4-BE49-F238E27FC236}">
                <a16:creationId xmlns:a16="http://schemas.microsoft.com/office/drawing/2014/main" id="{D1B60110-D2DF-7A49-B864-4E86EF7B3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24" y="46817"/>
            <a:ext cx="9019152" cy="67643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70BA7F-CE73-214A-B208-993F7E87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60CDBA68-27E3-D54C-81D9-12AF7C4B5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A26C460-2135-8D41-A7A8-E9090595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4732B545-F636-7547-9E89-1025B72B57D0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334AB8-951F-1246-A9CF-E7EE0C07E381}"/>
              </a:ext>
            </a:extLst>
          </p:cNvPr>
          <p:cNvSpPr txBox="1">
            <a:spLocks/>
          </p:cNvSpPr>
          <p:nvPr/>
        </p:nvSpPr>
        <p:spPr>
          <a:xfrm>
            <a:off x="925513" y="476250"/>
            <a:ext cx="6985000" cy="31416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b="1" cap="small" dirty="0">
                <a:solidFill>
                  <a:schemeClr val="accent1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	</a:t>
            </a:r>
            <a:endParaRPr lang="es-MX" sz="3700" b="1" cap="small" dirty="0">
              <a:solidFill>
                <a:srgbClr val="0054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Ebrima" pitchFamily="2" charset="0"/>
              <a:cs typeface="Ebrima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272058A-410C-E44A-8064-17B18AA7C389}"/>
              </a:ext>
            </a:extLst>
          </p:cNvPr>
          <p:cNvSpPr txBox="1">
            <a:spLocks/>
          </p:cNvSpPr>
          <p:nvPr/>
        </p:nvSpPr>
        <p:spPr>
          <a:xfrm>
            <a:off x="4037224" y="5255256"/>
            <a:ext cx="4283075" cy="136842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_tradnl" sz="2000" dirty="0">
                <a:solidFill>
                  <a:srgbClr val="002060"/>
                </a:solidFill>
                <a:latin typeface="+mn-lt"/>
                <a:ea typeface="Ebrima" pitchFamily="2" charset="0"/>
                <a:cs typeface="Ebrima" pitchFamily="2" charset="0"/>
              </a:rPr>
              <a:t> 23 de Abril de 2021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067F22-2ED9-0D4D-B0B0-40EF82A59D14}"/>
              </a:ext>
            </a:extLst>
          </p:cNvPr>
          <p:cNvSpPr txBox="1"/>
          <p:nvPr/>
        </p:nvSpPr>
        <p:spPr>
          <a:xfrm>
            <a:off x="4852080" y="1593027"/>
            <a:ext cx="3799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cap="small" dirty="0">
                <a:solidFill>
                  <a:srgbClr val="002060"/>
                </a:solidFill>
                <a:latin typeface="+mn-lt"/>
                <a:ea typeface="Ayuthaya" pitchFamily="2" charset="-34"/>
                <a:cs typeface="Gautami" panose="020B0502040204020203" pitchFamily="34" charset="0"/>
              </a:rPr>
              <a:t>Relevancia de la Cumbre de Líderes por el Clima y Compromisos Climáticos de México.</a:t>
            </a:r>
            <a:endParaRPr lang="es-MX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C65A73-66EB-A34C-847B-1C6F8316E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91" y="571807"/>
            <a:ext cx="3447084" cy="7734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15ECC3-510B-7E45-8A31-227872045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5288" y="1556359"/>
            <a:ext cx="3960688" cy="40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0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71757C-DA80-204D-8A2B-A51704BC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26193" y="4471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368B4203-BF88-6644-A858-09F40A85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189338B-063F-FA47-85AC-2212DB03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16388" name="6 Imagen" descr="logo150.jpg">
            <a:extLst>
              <a:ext uri="{FF2B5EF4-FFF2-40B4-BE49-F238E27FC236}">
                <a16:creationId xmlns:a16="http://schemas.microsoft.com/office/drawing/2014/main" id="{39E47416-E0DE-3C4B-8762-B0584CD49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91F40F8-2AC1-FF49-B3EE-39A96C8E5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105357"/>
              </p:ext>
            </p:extLst>
          </p:nvPr>
        </p:nvGraphicFramePr>
        <p:xfrm>
          <a:off x="306353" y="1101391"/>
          <a:ext cx="8709026" cy="505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ítulo 12">
            <a:extLst>
              <a:ext uri="{FF2B5EF4-FFF2-40B4-BE49-F238E27FC236}">
                <a16:creationId xmlns:a16="http://schemas.microsoft.com/office/drawing/2014/main" id="{FC2CF9D1-BD66-2C44-8BD9-6AD441D3596A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5F4230-18AE-BD49-9E46-AE7934070621}"/>
              </a:ext>
            </a:extLst>
          </p:cNvPr>
          <p:cNvSpPr txBox="1"/>
          <p:nvPr/>
        </p:nvSpPr>
        <p:spPr>
          <a:xfrm>
            <a:off x="395288" y="731044"/>
            <a:ext cx="727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cap="small" dirty="0">
                <a:solidFill>
                  <a:srgbClr val="002060"/>
                </a:solidFill>
                <a:latin typeface="+mn-lt"/>
              </a:rPr>
              <a:t>Objetivos de la Cumbre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13C72B6-4234-A641-B651-5CC340E5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36294458-824E-4044-90A0-02147A52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3B175-40BE-1E40-9C92-6AFD237D2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18436" name="6 Imagen" descr="logo150.jpg">
            <a:extLst>
              <a:ext uri="{FF2B5EF4-FFF2-40B4-BE49-F238E27FC236}">
                <a16:creationId xmlns:a16="http://schemas.microsoft.com/office/drawing/2014/main" id="{3B8AEF1B-84EB-FB4E-860F-7853AAA9D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A1F3F276-0A78-DB4F-84A5-30392270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185DD952-4959-A24B-B8A0-29469AA7708D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EC6BAB40-24B4-5349-91A9-EAA2EFCA0E71}"/>
              </a:ext>
            </a:extLst>
          </p:cNvPr>
          <p:cNvSpPr txBox="1"/>
          <p:nvPr/>
        </p:nvSpPr>
        <p:spPr>
          <a:xfrm>
            <a:off x="755650" y="476250"/>
            <a:ext cx="756126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22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NDC presentada en 2020  México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12DC0D-BE66-9741-9584-EE0EFFF8F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175" y="1825570"/>
            <a:ext cx="6616700" cy="4457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C770CF-EC99-384E-B94B-E385E28584FA}"/>
              </a:ext>
            </a:extLst>
          </p:cNvPr>
          <p:cNvSpPr txBox="1"/>
          <p:nvPr/>
        </p:nvSpPr>
        <p:spPr>
          <a:xfrm>
            <a:off x="563959" y="907137"/>
            <a:ext cx="827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+mn-lt"/>
              </a:rPr>
              <a:t>Compromisos no condicionados: Se centran en reducir el 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22%</a:t>
            </a:r>
            <a:r>
              <a:rPr lang="es-MX" dirty="0">
                <a:solidFill>
                  <a:srgbClr val="002060"/>
                </a:solidFill>
                <a:latin typeface="+mn-lt"/>
              </a:rPr>
              <a:t> de las emisiones de Gases de Efecto Invernadero (GEI) </a:t>
            </a:r>
            <a:r>
              <a:rPr lang="es-MX" b="1" dirty="0">
                <a:solidFill>
                  <a:srgbClr val="C00000"/>
                </a:solidFill>
                <a:latin typeface="+mn-lt"/>
              </a:rPr>
              <a:t>y 51% </a:t>
            </a:r>
            <a:r>
              <a:rPr lang="es-MX" dirty="0">
                <a:solidFill>
                  <a:srgbClr val="002060"/>
                </a:solidFill>
                <a:latin typeface="+mn-lt"/>
              </a:rPr>
              <a:t>de las emisiones de carbono negro al año 2030 respecto al escenario tendencial (business-as-usual, BAU).</a:t>
            </a:r>
          </a:p>
        </p:txBody>
      </p:sp>
    </p:spTree>
    <p:extLst>
      <p:ext uri="{BB962C8B-B14F-4D97-AF65-F5344CB8AC3E}">
        <p14:creationId xmlns:p14="http://schemas.microsoft.com/office/powerpoint/2010/main" val="88682072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AE99C7-D206-F549-BE56-5CF0F272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0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F73584A2-32F1-1948-B63E-F19F4500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18203E7E-0D4F-1A40-B941-48076DF1A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0484" name="6 Imagen" descr="logo150.jpg">
            <a:extLst>
              <a:ext uri="{FF2B5EF4-FFF2-40B4-BE49-F238E27FC236}">
                <a16:creationId xmlns:a16="http://schemas.microsoft.com/office/drawing/2014/main" id="{10991FBA-1376-7845-8A2C-A4E1F1BD1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D30EB802-231D-4241-A73D-9099DADBC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63192903-8581-E845-94B5-6146DE5C005B}"/>
              </a:ext>
            </a:extLst>
          </p:cNvPr>
          <p:cNvSpPr txBox="1">
            <a:spLocks/>
          </p:cNvSpPr>
          <p:nvPr/>
        </p:nvSpPr>
        <p:spPr>
          <a:xfrm>
            <a:off x="395288" y="404813"/>
            <a:ext cx="8424862" cy="6524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sz="2800" b="1" cap="small" dirty="0">
              <a:solidFill>
                <a:schemeClr val="accent5">
                  <a:lumMod val="50000"/>
                </a:schemeClr>
              </a:solidFill>
              <a:latin typeface="Gadugi" pitchFamily="34" charset="0"/>
              <a:ea typeface="+mj-ea"/>
              <a:cs typeface="+mj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769E9F2E-D9EE-5D4D-AB69-18AF8B72FD11}"/>
              </a:ext>
            </a:extLst>
          </p:cNvPr>
          <p:cNvSpPr txBox="1"/>
          <p:nvPr/>
        </p:nvSpPr>
        <p:spPr>
          <a:xfrm>
            <a:off x="-180975" y="920750"/>
            <a:ext cx="7310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s-ES" b="1" cap="small" dirty="0">
              <a:solidFill>
                <a:schemeClr val="tx2">
                  <a:lumMod val="75000"/>
                </a:schemeClr>
              </a:solidFill>
              <a:latin typeface="Gadugi" pitchFamily="34" charset="0"/>
              <a:ea typeface="Gadugi" pitchFamily="34" charset="0"/>
              <a:cs typeface="Arial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D6E3F5-AD5B-BC46-AB69-DF491AF79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9" y="1893789"/>
            <a:ext cx="9144000" cy="3983136"/>
          </a:xfrm>
          <a:prstGeom prst="rect">
            <a:avLst/>
          </a:prstGeom>
        </p:spPr>
      </p:pic>
      <p:sp>
        <p:nvSpPr>
          <p:cNvPr id="11" name="12 CuadroTexto">
            <a:extLst>
              <a:ext uri="{FF2B5EF4-FFF2-40B4-BE49-F238E27FC236}">
                <a16:creationId xmlns:a16="http://schemas.microsoft.com/office/drawing/2014/main" id="{FB211EA8-B32D-0E41-94C4-F9F8B5CFC99E}"/>
              </a:ext>
            </a:extLst>
          </p:cNvPr>
          <p:cNvSpPr txBox="1"/>
          <p:nvPr/>
        </p:nvSpPr>
        <p:spPr>
          <a:xfrm>
            <a:off x="319089" y="598321"/>
            <a:ext cx="8142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400" b="1" cap="small" dirty="0">
                <a:solidFill>
                  <a:schemeClr val="tx2">
                    <a:lumMod val="75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Las metas de la NDC de México de 2015 fueron </a:t>
            </a:r>
            <a:r>
              <a:rPr lang="es-ES" sz="2400" b="1" cap="small" dirty="0">
                <a:solidFill>
                  <a:schemeClr val="accent2">
                    <a:lumMod val="50000"/>
                  </a:schemeClr>
                </a:solidFill>
                <a:latin typeface="Gadugi" pitchFamily="34" charset="0"/>
                <a:ea typeface="Gadugi" pitchFamily="34" charset="0"/>
                <a:cs typeface="Arial" charset="0"/>
              </a:rPr>
              <a:t>Insuficientes</a:t>
            </a:r>
          </a:p>
        </p:txBody>
      </p:sp>
    </p:spTree>
    <p:extLst>
      <p:ext uri="{BB962C8B-B14F-4D97-AF65-F5344CB8AC3E}">
        <p14:creationId xmlns:p14="http://schemas.microsoft.com/office/powerpoint/2010/main" val="1977195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103844-E87F-6D4C-BF0C-A2C7C033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"/>
          </a:blip>
          <a:srcRect/>
          <a:stretch>
            <a:fillRect/>
          </a:stretch>
        </p:blipFill>
        <p:spPr bwMode="auto">
          <a:xfrm>
            <a:off x="0" y="26988"/>
            <a:ext cx="9163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0F1E25CF-2AF0-B541-A85E-1BCC0B27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6237288"/>
            <a:ext cx="8967787" cy="5492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  <a:cs typeface="+mn-cs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EF3027C2-ED7C-3F4C-A595-27EF4C4F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308725"/>
            <a:ext cx="7599362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schemeClr val="bg1"/>
                </a:solidFill>
                <a:latin typeface="Century Gothic" charset="0"/>
                <a:cs typeface="+mn-cs"/>
              </a:rPr>
              <a:t>www.cemda.org.mx</a:t>
            </a:r>
            <a:endParaRPr lang="en-US" sz="1600" b="1" dirty="0">
              <a:solidFill>
                <a:schemeClr val="bg1"/>
              </a:solidFill>
              <a:latin typeface="Century Gothic" charset="0"/>
              <a:cs typeface="+mn-cs"/>
            </a:endParaRPr>
          </a:p>
        </p:txBody>
      </p:sp>
      <p:pic>
        <p:nvPicPr>
          <p:cNvPr id="24580" name="6 Imagen" descr="logo150.jpg">
            <a:extLst>
              <a:ext uri="{FF2B5EF4-FFF2-40B4-BE49-F238E27FC236}">
                <a16:creationId xmlns:a16="http://schemas.microsoft.com/office/drawing/2014/main" id="{8E87C689-0A94-9048-BBB9-FB3443160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310313"/>
            <a:ext cx="4587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8 CuadroTexto">
            <a:extLst>
              <a:ext uri="{FF2B5EF4-FFF2-40B4-BE49-F238E27FC236}">
                <a16:creationId xmlns:a16="http://schemas.microsoft.com/office/drawing/2014/main" id="{766C8949-A569-114A-9F65-2170C0709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s-MX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MX" dirty="0">
              <a:latin typeface="+mn-lt"/>
              <a:cs typeface="Arial" charset="0"/>
            </a:endParaRPr>
          </a:p>
        </p:txBody>
      </p:sp>
      <p:sp>
        <p:nvSpPr>
          <p:cNvPr id="24582" name="12 Rectángulo">
            <a:extLst>
              <a:ext uri="{FF2B5EF4-FFF2-40B4-BE49-F238E27FC236}">
                <a16:creationId xmlns:a16="http://schemas.microsoft.com/office/drawing/2014/main" id="{8EF2DBCE-7B48-E842-AF1F-C1C7DF08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33600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F2E6D9F-132E-CC48-B452-058CD98A896C}"/>
              </a:ext>
            </a:extLst>
          </p:cNvPr>
          <p:cNvSpPr txBox="1"/>
          <p:nvPr/>
        </p:nvSpPr>
        <p:spPr>
          <a:xfrm>
            <a:off x="229393" y="351191"/>
            <a:ext cx="8645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es-MX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rgbClr val="002060"/>
                </a:solidFill>
                <a:latin typeface="+mn-lt"/>
              </a:rPr>
              <a:t>“No extraer más petróleo crudo del necesario”  ¿Es suficiente en términos de ambición climática y el papel de México como país gran emisor? </a:t>
            </a:r>
          </a:p>
          <a:p>
            <a:endParaRPr lang="es-MX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rgbClr val="002060"/>
                </a:solidFill>
                <a:latin typeface="+mn-lt"/>
              </a:rPr>
              <a:t>Cambios en las regulaciones y políticas del Sector Energético/Eléctrico en detrimento de la Transición Energética.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rgbClr val="002060"/>
                </a:solidFill>
                <a:latin typeface="+mn-lt"/>
              </a:rPr>
              <a:t>Inadecuada e insuficiente asignación de recursos  para mitigar los efectos del cambio climático del sector energético.</a:t>
            </a:r>
          </a:p>
          <a:p>
            <a:pPr marL="285750" indent="-285750">
              <a:buFont typeface="Wingdings" pitchFamily="2" charset="2"/>
              <a:buChar char="v"/>
            </a:pPr>
            <a:endParaRPr lang="es-MX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MX" dirty="0">
                <a:solidFill>
                  <a:srgbClr val="002060"/>
                </a:solidFill>
                <a:latin typeface="+mn-lt"/>
              </a:rPr>
              <a:t>Invertir en la modernización de hidroeléctricas pues es lo “más limpia”.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BE121B-4DCB-BA4C-8E14-4E78129F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13" y="3601471"/>
            <a:ext cx="8967787" cy="208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E54131-E5AD-D947-A07C-F76F2C25CCD5}"/>
              </a:ext>
            </a:extLst>
          </p:cNvPr>
          <p:cNvSpPr txBox="1"/>
          <p:nvPr/>
        </p:nvSpPr>
        <p:spPr>
          <a:xfrm>
            <a:off x="3130830" y="5689471"/>
            <a:ext cx="578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i="1" dirty="0">
                <a:solidFill>
                  <a:srgbClr val="002060"/>
                </a:solidFill>
                <a:latin typeface="+mn-lt"/>
              </a:rPr>
              <a:t>Programa Nacional Hídrico 2020-2024 </a:t>
            </a:r>
          </a:p>
          <a:p>
            <a:pPr algn="r"/>
            <a:r>
              <a:rPr lang="es-MX" sz="1400" i="1" dirty="0">
                <a:solidFill>
                  <a:srgbClr val="002060"/>
                </a:solidFill>
                <a:latin typeface="+mn-lt"/>
              </a:rPr>
              <a:t>DOF: 30/12/2020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CB4831-B309-DA4C-8A0C-63DC4CF549A9}"/>
              </a:ext>
            </a:extLst>
          </p:cNvPr>
          <p:cNvSpPr txBox="1"/>
          <p:nvPr/>
        </p:nvSpPr>
        <p:spPr>
          <a:xfrm>
            <a:off x="229393" y="4763149"/>
            <a:ext cx="89695" cy="85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7A66F9-E093-F147-AE6E-FE64E1B382A5}"/>
              </a:ext>
            </a:extLst>
          </p:cNvPr>
          <p:cNvSpPr txBox="1"/>
          <p:nvPr/>
        </p:nvSpPr>
        <p:spPr>
          <a:xfrm>
            <a:off x="68263" y="4845470"/>
            <a:ext cx="8964613" cy="8280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3 Imagen" descr="finmar.jpg">
            <a:extLst>
              <a:ext uri="{FF2B5EF4-FFF2-40B4-BE49-F238E27FC236}">
                <a16:creationId xmlns:a16="http://schemas.microsoft.com/office/drawing/2014/main" id="{3B69788E-0076-C249-8B35-1CD3307E3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1 Título">
            <a:extLst>
              <a:ext uri="{FF2B5EF4-FFF2-40B4-BE49-F238E27FC236}">
                <a16:creationId xmlns:a16="http://schemas.microsoft.com/office/drawing/2014/main" id="{83120457-8E74-7E4F-A0A1-C1DAE5E7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913" y="3644900"/>
            <a:ext cx="3348037" cy="706438"/>
          </a:xfrm>
        </p:spPr>
        <p:txBody>
          <a:bodyPr/>
          <a:lstStyle/>
          <a:p>
            <a:pPr eaLnBrk="1" hangingPunct="1"/>
            <a:r>
              <a:rPr lang="es-MX" altLang="es-MX" sz="2000" dirty="0">
                <a:solidFill>
                  <a:srgbClr val="00632D"/>
                </a:solidFill>
              </a:rPr>
              <a:t>avelasco@cemda.org.mx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7A794F3-DDFA-8548-B620-5EF83171D4AF}"/>
              </a:ext>
            </a:extLst>
          </p:cNvPr>
          <p:cNvSpPr txBox="1"/>
          <p:nvPr/>
        </p:nvSpPr>
        <p:spPr>
          <a:xfrm>
            <a:off x="4462463" y="222002"/>
            <a:ext cx="46815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¡Gracias! </a:t>
            </a:r>
          </a:p>
          <a:p>
            <a:pPr algn="ctr" eaLnBrk="1" hangingPunct="1">
              <a:defRPr/>
            </a:pPr>
            <a:endParaRPr lang="es-MX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es-MX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Anaid Velasco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356</Words>
  <Application>Microsoft Macintosh PowerPoint</Application>
  <PresentationFormat>Presentación en pantalla (4:3)</PresentationFormat>
  <Paragraphs>49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Ebrima</vt:lpstr>
      <vt:lpstr>Gadugi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avelasco@cemda.org.mx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IBM</dc:creator>
  <cp:lastModifiedBy>Microsoft Office User</cp:lastModifiedBy>
  <cp:revision>376</cp:revision>
  <dcterms:created xsi:type="dcterms:W3CDTF">2011-03-29T18:47:53Z</dcterms:created>
  <dcterms:modified xsi:type="dcterms:W3CDTF">2021-04-19T21:52:34Z</dcterms:modified>
</cp:coreProperties>
</file>