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2" r:id="rId7"/>
    <p:sldId id="260" r:id="rId8"/>
    <p:sldId id="263" r:id="rId9"/>
    <p:sldId id="264" r:id="rId10"/>
    <p:sldId id="265" r:id="rId11"/>
    <p:sldId id="266" r:id="rId12"/>
    <p:sldId id="269" r:id="rId13"/>
    <p:sldId id="267" r:id="rId14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119" d="100"/>
          <a:sy n="119" d="100"/>
        </p:scale>
        <p:origin x="270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37D25C0-6532-40A5-BDC5-129B7E1CABA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903D8118-4F9A-49E0-8575-369985BF4FC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FAC9977-C001-400E-AD7D-6CC7FB0998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2F0D9F-A091-488E-886C-1971DC585B84}" type="datetimeFigureOut">
              <a:rPr lang="es-MX" smtClean="0"/>
              <a:t>20/04/2021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5203ABB-B20A-415F-BD3D-EE8D489807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E9A4FB3-9D45-4580-ABA4-A376C16368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93BE3D-99EB-4929-BA77-822FF25EAC2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6731638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04B3D6E-4000-4382-8436-C78439FD72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BB490A74-0D87-45C8-AFFD-19329F04BD5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4E3526A-0BAC-458D-9002-20E75B2F24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2F0D9F-A091-488E-886C-1971DC585B84}" type="datetimeFigureOut">
              <a:rPr lang="es-MX" smtClean="0"/>
              <a:t>20/04/2021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69F2158-B823-468D-B441-7FE7EDECA0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BE63671-F300-4E95-8AA3-C507C86725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93BE3D-99EB-4929-BA77-822FF25EAC2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4187800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7FC210E4-5F75-4FBD-8460-550EECA38A8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3E64DD0D-AE7E-4376-A497-D2F16CCF589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E6A3AF0-3444-4495-A5D2-AF5B9CF63C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2F0D9F-A091-488E-886C-1971DC585B84}" type="datetimeFigureOut">
              <a:rPr lang="es-MX" smtClean="0"/>
              <a:t>20/04/2021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38317D6-19C7-453A-AEEC-CE3E7E6BCB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EF5FF73-2CAC-4D2D-8C25-5D398B7EF0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93BE3D-99EB-4929-BA77-822FF25EAC2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1300444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E9CE9AA-9A40-49A9-9A18-896CE2C5AB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BE11F67-2E12-4A69-8A51-C191C52436D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B98BEC3-3308-4BEF-BB05-113BA2B466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2F0D9F-A091-488E-886C-1971DC585B84}" type="datetimeFigureOut">
              <a:rPr lang="es-MX" smtClean="0"/>
              <a:t>20/04/2021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761F681-727D-40D0-9169-E3B7B73802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E31C5D2-CEEE-4BFB-8706-CD973565E1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93BE3D-99EB-4929-BA77-822FF25EAC2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2132450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68E913A-C17F-4E12-AB06-82374D44C8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4DDB95FC-B59C-413B-A9E8-39F7A5C6544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EA718CB-0504-4435-ACF5-27C4403362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2F0D9F-A091-488E-886C-1971DC585B84}" type="datetimeFigureOut">
              <a:rPr lang="es-MX" smtClean="0"/>
              <a:t>20/04/2021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293395A-FCFA-4362-A420-D2AD1160B6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D7533D9-BB11-4223-9135-F2FBE44CA2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93BE3D-99EB-4929-BA77-822FF25EAC2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769451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F530ED9-FAB4-41C7-82A3-E03E96B963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F13D097-5AAB-4F5D-8244-01A471DB103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C30D2CAB-184D-4EF7-B134-6740590399E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7EC335AD-1D54-46D5-8A8D-4622E2BF42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2F0D9F-A091-488E-886C-1971DC585B84}" type="datetimeFigureOut">
              <a:rPr lang="es-MX" smtClean="0"/>
              <a:t>20/04/2021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55E9A8C7-F3C5-4087-978A-583E266351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D05A1DA9-1F87-4173-80FE-690D40825D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93BE3D-99EB-4929-BA77-822FF25EAC2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7802043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E8DD701-6926-41F0-A5D8-02AFFE93FB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A1D02EF5-682D-406F-AE2A-900A4341E9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AA66FB3E-670E-41CA-A94C-96E4C472D5A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14FFE9EB-3CB0-4E85-8DE9-F3116DEB926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C1FF5EDF-656C-4636-8437-D9717584B96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874B0D1E-2DF6-4C0B-9A96-37D7199441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2F0D9F-A091-488E-886C-1971DC585B84}" type="datetimeFigureOut">
              <a:rPr lang="es-MX" smtClean="0"/>
              <a:t>20/04/2021</a:t>
            </a:fld>
            <a:endParaRPr lang="es-MX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F59849A6-0A77-47AB-A625-E9C4B6D100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4F50F1EC-ACC3-4DE3-B8B2-346D2E7B74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93BE3D-99EB-4929-BA77-822FF25EAC2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5126817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A051EF6-B111-48AE-88EB-86F67DCC65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406857B8-ACB7-48F2-8ACE-F4412A8C35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2F0D9F-A091-488E-886C-1971DC585B84}" type="datetimeFigureOut">
              <a:rPr lang="es-MX" smtClean="0"/>
              <a:t>20/04/2021</a:t>
            </a:fld>
            <a:endParaRPr lang="es-MX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2B4BB75D-F73E-4F1C-B96B-58129BDEBC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76CDBABE-46D5-48F1-B967-D0D27C6578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93BE3D-99EB-4929-BA77-822FF25EAC2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0250802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F99CB891-12F0-4BBA-86F0-497DC87E3D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2F0D9F-A091-488E-886C-1971DC585B84}" type="datetimeFigureOut">
              <a:rPr lang="es-MX" smtClean="0"/>
              <a:t>20/04/2021</a:t>
            </a:fld>
            <a:endParaRPr lang="es-MX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10DE8E91-1425-4FA3-B5BF-FB2D81A3FC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990E7888-22BE-4503-885A-FDA46C25F3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93BE3D-99EB-4929-BA77-822FF25EAC2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5423834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9954FC8-33E2-4188-82D7-088CB86007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D78AD74-FB74-4EA2-AD0D-1599D87212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52917D36-05EC-4D41-BB9C-37B1D06DB38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B9043EFC-23CC-4BE0-AD44-2CAFAB9E28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2F0D9F-A091-488E-886C-1971DC585B84}" type="datetimeFigureOut">
              <a:rPr lang="es-MX" smtClean="0"/>
              <a:t>20/04/2021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6A01E204-56DA-4839-BE86-9994E7BA9C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533C6BE8-3379-4804-94DC-730C06E316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93BE3D-99EB-4929-BA77-822FF25EAC2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7425917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BF0144C-26B9-48EB-8409-DCFBCA82BE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AB7F6CD2-0D3C-4039-B744-89B3871B8C3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69E368C9-3E0E-4B87-8A17-5A571F6CD31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77D932BD-8D31-4A39-8BCE-080F741482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2F0D9F-A091-488E-886C-1971DC585B84}" type="datetimeFigureOut">
              <a:rPr lang="es-MX" smtClean="0"/>
              <a:t>20/04/2021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9A0C6583-5689-44D4-B661-CCE0AA7DF3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0B55B1AB-6367-4BCE-A98C-317BA504DC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93BE3D-99EB-4929-BA77-822FF25EAC2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7858475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E7A24CE6-F2A2-42A0-9942-017A63DB7F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75C25AC9-3B6F-4DB6-BABE-2B36973D41E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622C9EB-F5A6-44BB-B22D-946C2A82536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2F0D9F-A091-488E-886C-1971DC585B84}" type="datetimeFigureOut">
              <a:rPr lang="es-MX" smtClean="0"/>
              <a:t>20/04/2021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7E9E961-4FDF-4B2F-822E-32C51B9BC0B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6ECA050-3404-44CB-BA65-78AAC50F430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93BE3D-99EB-4929-BA77-822FF25EAC2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9422380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bit.ly/3gjbLR0" TargetMode="External"/><Relationship Id="rId2" Type="http://schemas.openxmlformats.org/officeDocument/2006/relationships/hyperlink" Target="https://bit.ly/3dxuaHR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CCB5133-0FB8-4BC3-91C6-59CE372C89A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s-MX" dirty="0"/>
              <a:t>Las Implicaciones Ambientales de las Modificaciones a la LIE</a:t>
            </a:r>
          </a:p>
        </p:txBody>
      </p:sp>
      <p:pic>
        <p:nvPicPr>
          <p:cNvPr id="4" name="Imagen 1">
            <a:extLst>
              <a:ext uri="{FF2B5EF4-FFF2-40B4-BE49-F238E27FC236}">
                <a16:creationId xmlns:a16="http://schemas.microsoft.com/office/drawing/2014/main" id="{7437FB9C-F4DE-4EC0-B738-F47101C0CEA0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EFD"/>
              </a:clrFrom>
              <a:clrTo>
                <a:srgbClr val="FFFEFD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29193" y="4022346"/>
            <a:ext cx="1566590" cy="1261106"/>
          </a:xfrm>
          <a:prstGeom prst="rect">
            <a:avLst/>
          </a:prstGeom>
        </p:spPr>
      </p:pic>
      <p:sp>
        <p:nvSpPr>
          <p:cNvPr id="3" name="CuadroTexto 2">
            <a:extLst>
              <a:ext uri="{FF2B5EF4-FFF2-40B4-BE49-F238E27FC236}">
                <a16:creationId xmlns:a16="http://schemas.microsoft.com/office/drawing/2014/main" id="{3F941C1E-C73B-4342-AEAF-3CA67977EB83}"/>
              </a:ext>
            </a:extLst>
          </p:cNvPr>
          <p:cNvSpPr txBox="1"/>
          <p:nvPr/>
        </p:nvSpPr>
        <p:spPr>
          <a:xfrm>
            <a:off x="5586116" y="5550971"/>
            <a:ext cx="6527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dirty="0"/>
              <a:t>2021</a:t>
            </a:r>
          </a:p>
        </p:txBody>
      </p:sp>
    </p:spTree>
    <p:extLst>
      <p:ext uri="{BB962C8B-B14F-4D97-AF65-F5344CB8AC3E}">
        <p14:creationId xmlns:p14="http://schemas.microsoft.com/office/powerpoint/2010/main" val="2684555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7CC1DF3-1E50-4941-A015-0C1C4E99FE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¿Qué Pasa con El Acuerdo de París?</a:t>
            </a: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24BAF17A-6C27-42AE-A621-9CA9FDB60BA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25448" y="1551709"/>
            <a:ext cx="9834883" cy="2235200"/>
          </a:xfrm>
          <a:prstGeom prst="rect">
            <a:avLst/>
          </a:prstGeom>
        </p:spPr>
      </p:pic>
      <p:sp>
        <p:nvSpPr>
          <p:cNvPr id="5" name="Elipse 4">
            <a:extLst>
              <a:ext uri="{FF2B5EF4-FFF2-40B4-BE49-F238E27FC236}">
                <a16:creationId xmlns:a16="http://schemas.microsoft.com/office/drawing/2014/main" id="{C94DF03C-9810-4DAD-9434-047994888EFD}"/>
              </a:ext>
            </a:extLst>
          </p:cNvPr>
          <p:cNvSpPr/>
          <p:nvPr/>
        </p:nvSpPr>
        <p:spPr>
          <a:xfrm>
            <a:off x="9939715" y="2107835"/>
            <a:ext cx="1126837" cy="1838037"/>
          </a:xfrm>
          <a:prstGeom prst="ellipse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B85EE704-3F1B-4F63-94AD-68FD14AAA9C1}"/>
              </a:ext>
            </a:extLst>
          </p:cNvPr>
          <p:cNvSpPr txBox="1"/>
          <p:nvPr/>
        </p:nvSpPr>
        <p:spPr>
          <a:xfrm>
            <a:off x="3769895" y="4040875"/>
            <a:ext cx="426931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3200" dirty="0"/>
              <a:t>…y con el 35% de la LTE?</a:t>
            </a: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E8B1285F-6761-4710-A088-65FCA0116B7E}"/>
              </a:ext>
            </a:extLst>
          </p:cNvPr>
          <p:cNvSpPr txBox="1"/>
          <p:nvPr/>
        </p:nvSpPr>
        <p:spPr>
          <a:xfrm>
            <a:off x="2975810" y="4857288"/>
            <a:ext cx="632487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4000" dirty="0"/>
              <a:t>…sólo será del 21.7% en 2024</a:t>
            </a:r>
          </a:p>
        </p:txBody>
      </p:sp>
    </p:spTree>
    <p:extLst>
      <p:ext uri="{BB962C8B-B14F-4D97-AF65-F5344CB8AC3E}">
        <p14:creationId xmlns:p14="http://schemas.microsoft.com/office/powerpoint/2010/main" val="182876039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A15731C-9EE7-482F-98AD-7E2DF76633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Conclusiones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2D5A124-79DD-4364-AB4F-430457C6D85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/>
              <a:t>Parálisis en el crecimiento de renovables</a:t>
            </a:r>
          </a:p>
          <a:p>
            <a:r>
              <a:rPr lang="es-MX" dirty="0"/>
              <a:t>Inversiones frustradas</a:t>
            </a:r>
          </a:p>
          <a:p>
            <a:r>
              <a:rPr lang="es-MX" dirty="0"/>
              <a:t>Incumplimiento de metas nacionales e internacionales</a:t>
            </a:r>
          </a:p>
          <a:p>
            <a:r>
              <a:rPr lang="es-MX" dirty="0"/>
              <a:t>Erosión de las renovables actuales</a:t>
            </a:r>
          </a:p>
          <a:p>
            <a:r>
              <a:rPr lang="es-MX" dirty="0"/>
              <a:t>Afectación de la salud pública por dióxido de azufre y partículas PM2.5</a:t>
            </a:r>
          </a:p>
          <a:p>
            <a:r>
              <a:rPr lang="es-MX" dirty="0"/>
              <a:t>Precio alto de electricidad y crecimiento de subsidios</a:t>
            </a:r>
          </a:p>
        </p:txBody>
      </p:sp>
    </p:spTree>
    <p:extLst>
      <p:ext uri="{BB962C8B-B14F-4D97-AF65-F5344CB8AC3E}">
        <p14:creationId xmlns:p14="http://schemas.microsoft.com/office/powerpoint/2010/main" val="198896298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>
            <a:extLst>
              <a:ext uri="{FF2B5EF4-FFF2-40B4-BE49-F238E27FC236}">
                <a16:creationId xmlns:a16="http://schemas.microsoft.com/office/drawing/2014/main" id="{050DCEA4-743D-4672-8787-E9EB042E652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94801" y="590845"/>
            <a:ext cx="4616450" cy="32166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Imagen 2">
            <a:extLst>
              <a:ext uri="{FF2B5EF4-FFF2-40B4-BE49-F238E27FC236}">
                <a16:creationId xmlns:a16="http://schemas.microsoft.com/office/drawing/2014/main" id="{44B164F0-84CD-4EA4-8A77-706838BE36B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92658" y="664185"/>
            <a:ext cx="4106689" cy="2644032"/>
          </a:xfrm>
          <a:prstGeom prst="rect">
            <a:avLst/>
          </a:prstGeom>
        </p:spPr>
      </p:pic>
      <p:pic>
        <p:nvPicPr>
          <p:cNvPr id="5" name="Imagen 4">
            <a:extLst>
              <a:ext uri="{FF2B5EF4-FFF2-40B4-BE49-F238E27FC236}">
                <a16:creationId xmlns:a16="http://schemas.microsoft.com/office/drawing/2014/main" id="{48C52ACC-5097-40C5-8486-8EBBC32B6C3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992658" y="3750889"/>
            <a:ext cx="4106689" cy="2644032"/>
          </a:xfrm>
          <a:prstGeom prst="rect">
            <a:avLst/>
          </a:prstGeom>
        </p:spPr>
      </p:pic>
      <p:sp>
        <p:nvSpPr>
          <p:cNvPr id="6" name="CuadroTexto 5">
            <a:extLst>
              <a:ext uri="{FF2B5EF4-FFF2-40B4-BE49-F238E27FC236}">
                <a16:creationId xmlns:a16="http://schemas.microsoft.com/office/drawing/2014/main" id="{2D11A694-8901-43D8-8CE1-370723BAFFCC}"/>
              </a:ext>
            </a:extLst>
          </p:cNvPr>
          <p:cNvSpPr txBox="1"/>
          <p:nvPr/>
        </p:nvSpPr>
        <p:spPr>
          <a:xfrm>
            <a:off x="8488975" y="221513"/>
            <a:ext cx="12731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dirty="0"/>
              <a:t>Escenario A</a:t>
            </a: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89BA0803-3EFA-40FC-A915-FC3B8A493F9D}"/>
              </a:ext>
            </a:extLst>
          </p:cNvPr>
          <p:cNvSpPr txBox="1"/>
          <p:nvPr/>
        </p:nvSpPr>
        <p:spPr>
          <a:xfrm>
            <a:off x="8659090" y="3355447"/>
            <a:ext cx="12650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dirty="0"/>
              <a:t>Escenario B</a:t>
            </a:r>
          </a:p>
        </p:txBody>
      </p:sp>
      <p:pic>
        <p:nvPicPr>
          <p:cNvPr id="9" name="Imagen 8">
            <a:extLst>
              <a:ext uri="{FF2B5EF4-FFF2-40B4-BE49-F238E27FC236}">
                <a16:creationId xmlns:a16="http://schemas.microsoft.com/office/drawing/2014/main" id="{602190D7-1DCA-43A3-9D66-ADF21018390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71206" y="3901630"/>
            <a:ext cx="5720629" cy="28277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575274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578CB21-84E4-4EAB-AFB9-C2ABB7572F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Documentos en extenso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335DD21-BBB7-444D-B84C-8EA740C74E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/>
              <a:t>Ingles: </a:t>
            </a:r>
            <a:r>
              <a:rPr lang="es-MX" dirty="0">
                <a:hlinkClick r:id="rId2"/>
              </a:rPr>
              <a:t>https://bit.ly/3dxuaHR</a:t>
            </a:r>
            <a:endParaRPr lang="es-MX" dirty="0"/>
          </a:p>
          <a:p>
            <a:r>
              <a:rPr lang="es-MX" dirty="0"/>
              <a:t>Español: </a:t>
            </a:r>
            <a:r>
              <a:rPr lang="es-MX" dirty="0">
                <a:hlinkClick r:id="rId3"/>
              </a:rPr>
              <a:t>https://bit.ly/3gjbLR0</a:t>
            </a:r>
            <a:endParaRPr lang="es-MX" dirty="0"/>
          </a:p>
          <a:p>
            <a:pPr marL="0" indent="0">
              <a:buNone/>
            </a:pP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5125942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27C0281-B2FA-4151-B778-F701EF04DC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La Política de la APF en Materia de Energía Eléctrica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2475CCA-B9CE-442A-A311-A34AC6B74B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MX" dirty="0"/>
              <a:t>Premisas Fundamentales:</a:t>
            </a:r>
          </a:p>
          <a:p>
            <a:r>
              <a:rPr lang="es-MX" dirty="0"/>
              <a:t>La electricidad (y el petróleo) son bienes estratégicos que deben pertenecer al Estado</a:t>
            </a:r>
          </a:p>
          <a:p>
            <a:r>
              <a:rPr lang="es-MX" dirty="0"/>
              <a:t>La CFE es una industria estatal que debe tener el monopolio en todas las etapas de la industria eléctrica</a:t>
            </a:r>
          </a:p>
          <a:p>
            <a:r>
              <a:rPr lang="es-MX" dirty="0"/>
              <a:t>La planeación de la industria eléctrica no requiere sujetarse a consideraciones económicas, ambientales, climáticas o de salud pública</a:t>
            </a:r>
          </a:p>
        </p:txBody>
      </p:sp>
    </p:spTree>
    <p:extLst>
      <p:ext uri="{BB962C8B-B14F-4D97-AF65-F5344CB8AC3E}">
        <p14:creationId xmlns:p14="http://schemas.microsoft.com/office/powerpoint/2010/main" val="3785488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D1947BE-2BA0-4897-8636-BA8C933BFC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Las Palancas de la Política Energética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EBB46F3-E848-4D30-BB93-2F00BADED2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s-MX" dirty="0"/>
              <a:t>Predominancia y Protección a la CFE eliminando el mercado y la competencia</a:t>
            </a:r>
          </a:p>
          <a:p>
            <a:r>
              <a:rPr lang="es-MX" dirty="0"/>
              <a:t>Autosuficiencia (a pesar de la alta dependencia del gas de Texas)</a:t>
            </a:r>
          </a:p>
          <a:p>
            <a:r>
              <a:rPr lang="es-MX" dirty="0"/>
              <a:t>Apego a las costumbres del sector antes de la reforma energética</a:t>
            </a:r>
          </a:p>
          <a:p>
            <a:r>
              <a:rPr lang="es-MX" dirty="0"/>
              <a:t>Subsidio al consumo doméstico y a algunos otros usos (riego)</a:t>
            </a:r>
          </a:p>
          <a:p>
            <a:r>
              <a:rPr lang="es-MX" dirty="0"/>
              <a:t>Relegación de prioridades como la mejora y el crecimiento de la transmisión</a:t>
            </a:r>
          </a:p>
          <a:p>
            <a:r>
              <a:rPr lang="es-MX" dirty="0"/>
              <a:t>Sólo plantas fósiles hasta el 2027</a:t>
            </a:r>
          </a:p>
          <a:p>
            <a:r>
              <a:rPr lang="es-MX" dirty="0"/>
              <a:t>La rehabilitación de plantas hidroeléctricas</a:t>
            </a:r>
          </a:p>
          <a:p>
            <a:r>
              <a:rPr lang="es-MX" dirty="0"/>
              <a:t>Mantenimiento de las mismas concesiones sindicales</a:t>
            </a:r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6186100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8F81D6C-5E77-4543-807B-79F4DCF4F0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Una Prioridad Fundamental</a:t>
            </a:r>
          </a:p>
        </p:txBody>
      </p:sp>
      <p:sp>
        <p:nvSpPr>
          <p:cNvPr id="4" name="Rectángulo 3">
            <a:extLst>
              <a:ext uri="{FF2B5EF4-FFF2-40B4-BE49-F238E27FC236}">
                <a16:creationId xmlns:a16="http://schemas.microsoft.com/office/drawing/2014/main" id="{550EF0CB-667A-420E-B59A-FE27BE97FD5A}"/>
              </a:ext>
            </a:extLst>
          </p:cNvPr>
          <p:cNvSpPr/>
          <p:nvPr/>
        </p:nvSpPr>
        <p:spPr>
          <a:xfrm>
            <a:off x="938462" y="2133599"/>
            <a:ext cx="3072063" cy="77002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80000"/>
              </a:lnSpc>
            </a:pPr>
            <a:r>
              <a:rPr lang="es-MX" dirty="0"/>
              <a:t>AMLO: Refinar 1 millón de barriles diarios </a:t>
            </a:r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70C0AC77-74DB-49DA-B64B-188A0450DF22}"/>
              </a:ext>
            </a:extLst>
          </p:cNvPr>
          <p:cNvSpPr/>
          <p:nvPr/>
        </p:nvSpPr>
        <p:spPr>
          <a:xfrm>
            <a:off x="938462" y="3336757"/>
            <a:ext cx="3072063" cy="77002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80000"/>
              </a:lnSpc>
            </a:pPr>
            <a:r>
              <a:rPr lang="es-MX" dirty="0"/>
              <a:t>PEMEX: Refinar 1.5 millones de barriles diarios </a:t>
            </a:r>
          </a:p>
        </p:txBody>
      </p:sp>
      <p:sp>
        <p:nvSpPr>
          <p:cNvPr id="6" name="Rectángulo 5">
            <a:extLst>
              <a:ext uri="{FF2B5EF4-FFF2-40B4-BE49-F238E27FC236}">
                <a16:creationId xmlns:a16="http://schemas.microsoft.com/office/drawing/2014/main" id="{3A499A72-B128-4426-A421-27C56438F1E5}"/>
              </a:ext>
            </a:extLst>
          </p:cNvPr>
          <p:cNvSpPr/>
          <p:nvPr/>
        </p:nvSpPr>
        <p:spPr>
          <a:xfrm>
            <a:off x="938462" y="4539915"/>
            <a:ext cx="3072063" cy="77002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80000"/>
              </a:lnSpc>
            </a:pPr>
            <a:r>
              <a:rPr lang="es-MX" dirty="0"/>
              <a:t>AMLO: limitar producción a 2 millones de barriles diarios y refinarlos todos en el país*</a:t>
            </a:r>
          </a:p>
        </p:txBody>
      </p:sp>
      <p:sp>
        <p:nvSpPr>
          <p:cNvPr id="8" name="Forma libre: forma 7">
            <a:extLst>
              <a:ext uri="{FF2B5EF4-FFF2-40B4-BE49-F238E27FC236}">
                <a16:creationId xmlns:a16="http://schemas.microsoft.com/office/drawing/2014/main" id="{D3EBE9CD-B22F-4297-92C3-CE40C7244CCE}"/>
              </a:ext>
            </a:extLst>
          </p:cNvPr>
          <p:cNvSpPr/>
          <p:nvPr/>
        </p:nvSpPr>
        <p:spPr>
          <a:xfrm>
            <a:off x="4002506" y="2502566"/>
            <a:ext cx="1536564" cy="1209259"/>
          </a:xfrm>
          <a:custGeom>
            <a:avLst/>
            <a:gdLst>
              <a:gd name="connsiteX0" fmla="*/ 0 w 1748590"/>
              <a:gd name="connsiteY0" fmla="*/ 0 h 1138990"/>
              <a:gd name="connsiteX1" fmla="*/ 1748590 w 1748590"/>
              <a:gd name="connsiteY1" fmla="*/ 1138990 h 11389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1748590" h="1138990">
                <a:moveTo>
                  <a:pt x="0" y="0"/>
                </a:moveTo>
                <a:lnTo>
                  <a:pt x="1748590" y="1138990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9" name="Forma libre: forma 8">
            <a:extLst>
              <a:ext uri="{FF2B5EF4-FFF2-40B4-BE49-F238E27FC236}">
                <a16:creationId xmlns:a16="http://schemas.microsoft.com/office/drawing/2014/main" id="{78909935-9A72-43F8-8552-980D0420B98A}"/>
              </a:ext>
            </a:extLst>
          </p:cNvPr>
          <p:cNvSpPr/>
          <p:nvPr/>
        </p:nvSpPr>
        <p:spPr>
          <a:xfrm rot="17396654">
            <a:off x="3906508" y="3860222"/>
            <a:ext cx="1736577" cy="995918"/>
          </a:xfrm>
          <a:custGeom>
            <a:avLst/>
            <a:gdLst>
              <a:gd name="connsiteX0" fmla="*/ 0 w 1748590"/>
              <a:gd name="connsiteY0" fmla="*/ 0 h 1138990"/>
              <a:gd name="connsiteX1" fmla="*/ 1748590 w 1748590"/>
              <a:gd name="connsiteY1" fmla="*/ 1138990 h 11389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1748590" h="1138990">
                <a:moveTo>
                  <a:pt x="0" y="0"/>
                </a:moveTo>
                <a:lnTo>
                  <a:pt x="1748590" y="1138990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cxnSp>
        <p:nvCxnSpPr>
          <p:cNvPr id="11" name="Conector recto de flecha 10">
            <a:extLst>
              <a:ext uri="{FF2B5EF4-FFF2-40B4-BE49-F238E27FC236}">
                <a16:creationId xmlns:a16="http://schemas.microsoft.com/office/drawing/2014/main" id="{CADC9743-0DD3-4AB7-A4F6-04736B337D48}"/>
              </a:ext>
            </a:extLst>
          </p:cNvPr>
          <p:cNvCxnSpPr/>
          <p:nvPr/>
        </p:nvCxnSpPr>
        <p:spPr>
          <a:xfrm>
            <a:off x="4010524" y="3705725"/>
            <a:ext cx="1740571" cy="0"/>
          </a:xfrm>
          <a:prstGeom prst="straightConnector1">
            <a:avLst/>
          </a:prstGeom>
          <a:ln w="127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Elipse 11">
            <a:extLst>
              <a:ext uri="{FF2B5EF4-FFF2-40B4-BE49-F238E27FC236}">
                <a16:creationId xmlns:a16="http://schemas.microsoft.com/office/drawing/2014/main" id="{96D35ED6-C7AD-4220-B59B-D087B1F22EEA}"/>
              </a:ext>
            </a:extLst>
          </p:cNvPr>
          <p:cNvSpPr/>
          <p:nvPr/>
        </p:nvSpPr>
        <p:spPr>
          <a:xfrm>
            <a:off x="5751095" y="3489156"/>
            <a:ext cx="417094" cy="43311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3" name="Triángulo isósceles 12">
            <a:extLst>
              <a:ext uri="{FF2B5EF4-FFF2-40B4-BE49-F238E27FC236}">
                <a16:creationId xmlns:a16="http://schemas.microsoft.com/office/drawing/2014/main" id="{E542F262-F6C4-4723-9105-729040AF0410}"/>
              </a:ext>
            </a:extLst>
          </p:cNvPr>
          <p:cNvSpPr/>
          <p:nvPr/>
        </p:nvSpPr>
        <p:spPr>
          <a:xfrm rot="5400000">
            <a:off x="5565902" y="3626209"/>
            <a:ext cx="200526" cy="159005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4" name="Rectángulo 13">
            <a:extLst>
              <a:ext uri="{FF2B5EF4-FFF2-40B4-BE49-F238E27FC236}">
                <a16:creationId xmlns:a16="http://schemas.microsoft.com/office/drawing/2014/main" id="{51F9713A-9980-4EF4-9AFC-2D02BB78CDD2}"/>
              </a:ext>
            </a:extLst>
          </p:cNvPr>
          <p:cNvSpPr/>
          <p:nvPr/>
        </p:nvSpPr>
        <p:spPr>
          <a:xfrm>
            <a:off x="7684168" y="2117556"/>
            <a:ext cx="3072063" cy="77002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/>
              <a:t>Combustible Naval</a:t>
            </a:r>
          </a:p>
        </p:txBody>
      </p:sp>
      <p:sp>
        <p:nvSpPr>
          <p:cNvPr id="15" name="Rectángulo 14">
            <a:extLst>
              <a:ext uri="{FF2B5EF4-FFF2-40B4-BE49-F238E27FC236}">
                <a16:creationId xmlns:a16="http://schemas.microsoft.com/office/drawing/2014/main" id="{6515798D-8AFB-4E77-8B96-9E99DE79E0F9}"/>
              </a:ext>
            </a:extLst>
          </p:cNvPr>
          <p:cNvSpPr/>
          <p:nvPr/>
        </p:nvSpPr>
        <p:spPr>
          <a:xfrm>
            <a:off x="7674849" y="3328735"/>
            <a:ext cx="3072063" cy="77002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/>
              <a:t>Refinación en </a:t>
            </a:r>
          </a:p>
          <a:p>
            <a:pPr algn="ctr"/>
            <a:r>
              <a:rPr lang="es-MX" dirty="0"/>
              <a:t>Estados Unidos</a:t>
            </a:r>
          </a:p>
        </p:txBody>
      </p:sp>
      <p:sp>
        <p:nvSpPr>
          <p:cNvPr id="16" name="Rectángulo 15">
            <a:extLst>
              <a:ext uri="{FF2B5EF4-FFF2-40B4-BE49-F238E27FC236}">
                <a16:creationId xmlns:a16="http://schemas.microsoft.com/office/drawing/2014/main" id="{8B51BAAF-EE7B-46AE-A8FC-0484C8F10386}"/>
              </a:ext>
            </a:extLst>
          </p:cNvPr>
          <p:cNvSpPr/>
          <p:nvPr/>
        </p:nvSpPr>
        <p:spPr>
          <a:xfrm>
            <a:off x="7684168" y="4539915"/>
            <a:ext cx="3072063" cy="77002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/>
              <a:t>Combustible en Plantas Térmicas</a:t>
            </a:r>
          </a:p>
        </p:txBody>
      </p:sp>
      <p:cxnSp>
        <p:nvCxnSpPr>
          <p:cNvPr id="20" name="Conector recto de flecha 19">
            <a:extLst>
              <a:ext uri="{FF2B5EF4-FFF2-40B4-BE49-F238E27FC236}">
                <a16:creationId xmlns:a16="http://schemas.microsoft.com/office/drawing/2014/main" id="{F6DA1523-D81D-46B6-9F36-931E69F9B082}"/>
              </a:ext>
            </a:extLst>
          </p:cNvPr>
          <p:cNvCxnSpPr>
            <a:stCxn id="12" idx="6"/>
            <a:endCxn id="14" idx="1"/>
          </p:cNvCxnSpPr>
          <p:nvPr/>
        </p:nvCxnSpPr>
        <p:spPr>
          <a:xfrm flipV="1">
            <a:off x="6168189" y="2502567"/>
            <a:ext cx="1515979" cy="1203144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Conector recto de flecha 20">
            <a:extLst>
              <a:ext uri="{FF2B5EF4-FFF2-40B4-BE49-F238E27FC236}">
                <a16:creationId xmlns:a16="http://schemas.microsoft.com/office/drawing/2014/main" id="{8F609D85-6892-4CCE-983A-867C4ACD8D28}"/>
              </a:ext>
            </a:extLst>
          </p:cNvPr>
          <p:cNvCxnSpPr>
            <a:cxnSpLocks/>
            <a:stCxn id="12" idx="6"/>
          </p:cNvCxnSpPr>
          <p:nvPr/>
        </p:nvCxnSpPr>
        <p:spPr>
          <a:xfrm>
            <a:off x="6168189" y="3705711"/>
            <a:ext cx="1515979" cy="0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Conector recto de flecha 23">
            <a:extLst>
              <a:ext uri="{FF2B5EF4-FFF2-40B4-BE49-F238E27FC236}">
                <a16:creationId xmlns:a16="http://schemas.microsoft.com/office/drawing/2014/main" id="{BF532766-5F6A-49D3-B6AF-5A27047FA6C5}"/>
              </a:ext>
            </a:extLst>
          </p:cNvPr>
          <p:cNvCxnSpPr>
            <a:cxnSpLocks/>
            <a:endCxn id="16" idx="1"/>
          </p:cNvCxnSpPr>
          <p:nvPr/>
        </p:nvCxnSpPr>
        <p:spPr>
          <a:xfrm>
            <a:off x="6168189" y="3705711"/>
            <a:ext cx="1515979" cy="1219215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Símbolo &quot;No permitido&quot; 26">
            <a:extLst>
              <a:ext uri="{FF2B5EF4-FFF2-40B4-BE49-F238E27FC236}">
                <a16:creationId xmlns:a16="http://schemas.microsoft.com/office/drawing/2014/main" id="{B98FEA33-272D-469A-8CB3-70B3FA0F8F21}"/>
              </a:ext>
            </a:extLst>
          </p:cNvPr>
          <p:cNvSpPr/>
          <p:nvPr/>
        </p:nvSpPr>
        <p:spPr>
          <a:xfrm>
            <a:off x="10186736" y="2147886"/>
            <a:ext cx="481263" cy="453895"/>
          </a:xfrm>
          <a:prstGeom prst="noSmoking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tx1"/>
              </a:solidFill>
            </a:endParaRPr>
          </a:p>
        </p:txBody>
      </p:sp>
      <p:sp>
        <p:nvSpPr>
          <p:cNvPr id="28" name="Símbolo &quot;No permitido&quot; 27">
            <a:extLst>
              <a:ext uri="{FF2B5EF4-FFF2-40B4-BE49-F238E27FC236}">
                <a16:creationId xmlns:a16="http://schemas.microsoft.com/office/drawing/2014/main" id="{B53A4359-3A2F-45EA-A733-1F7270BE4F54}"/>
              </a:ext>
            </a:extLst>
          </p:cNvPr>
          <p:cNvSpPr/>
          <p:nvPr/>
        </p:nvSpPr>
        <p:spPr>
          <a:xfrm>
            <a:off x="10186736" y="3378500"/>
            <a:ext cx="481263" cy="453895"/>
          </a:xfrm>
          <a:prstGeom prst="noSmoking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tx1"/>
              </a:solidFill>
            </a:endParaRPr>
          </a:p>
        </p:txBody>
      </p:sp>
      <p:sp>
        <p:nvSpPr>
          <p:cNvPr id="29" name="CuadroTexto 28">
            <a:extLst>
              <a:ext uri="{FF2B5EF4-FFF2-40B4-BE49-F238E27FC236}">
                <a16:creationId xmlns:a16="http://schemas.microsoft.com/office/drawing/2014/main" id="{66EACAA9-ED9E-48F9-8C97-A56AC0FA108F}"/>
              </a:ext>
            </a:extLst>
          </p:cNvPr>
          <p:cNvSpPr txBox="1"/>
          <p:nvPr/>
        </p:nvSpPr>
        <p:spPr>
          <a:xfrm>
            <a:off x="4069503" y="2130467"/>
            <a:ext cx="155042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600" dirty="0"/>
              <a:t>Hasta 300K BL/d</a:t>
            </a:r>
          </a:p>
        </p:txBody>
      </p:sp>
      <p:sp>
        <p:nvSpPr>
          <p:cNvPr id="30" name="CuadroTexto 29">
            <a:extLst>
              <a:ext uri="{FF2B5EF4-FFF2-40B4-BE49-F238E27FC236}">
                <a16:creationId xmlns:a16="http://schemas.microsoft.com/office/drawing/2014/main" id="{D24E2F59-ECB3-4EAD-BFC2-BE9002ED4B9A}"/>
              </a:ext>
            </a:extLst>
          </p:cNvPr>
          <p:cNvSpPr txBox="1"/>
          <p:nvPr/>
        </p:nvSpPr>
        <p:spPr>
          <a:xfrm>
            <a:off x="3956852" y="3704610"/>
            <a:ext cx="155042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600" dirty="0"/>
              <a:t>Hasta 500K BL/d</a:t>
            </a:r>
          </a:p>
        </p:txBody>
      </p:sp>
      <p:sp>
        <p:nvSpPr>
          <p:cNvPr id="31" name="CuadroTexto 30">
            <a:extLst>
              <a:ext uri="{FF2B5EF4-FFF2-40B4-BE49-F238E27FC236}">
                <a16:creationId xmlns:a16="http://schemas.microsoft.com/office/drawing/2014/main" id="{97EE94A7-25F8-440E-8E4B-C5F0FB561F56}"/>
              </a:ext>
            </a:extLst>
          </p:cNvPr>
          <p:cNvSpPr txBox="1"/>
          <p:nvPr/>
        </p:nvSpPr>
        <p:spPr>
          <a:xfrm>
            <a:off x="3976080" y="4948530"/>
            <a:ext cx="155042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600" dirty="0"/>
              <a:t>Hasta 600K BL/d</a:t>
            </a:r>
          </a:p>
        </p:txBody>
      </p:sp>
      <p:sp>
        <p:nvSpPr>
          <p:cNvPr id="32" name="Triángulo isósceles 31">
            <a:extLst>
              <a:ext uri="{FF2B5EF4-FFF2-40B4-BE49-F238E27FC236}">
                <a16:creationId xmlns:a16="http://schemas.microsoft.com/office/drawing/2014/main" id="{152F7FC5-0DFE-4A9E-B21C-C88646F5E655}"/>
              </a:ext>
            </a:extLst>
          </p:cNvPr>
          <p:cNvSpPr/>
          <p:nvPr/>
        </p:nvSpPr>
        <p:spPr>
          <a:xfrm rot="3008975">
            <a:off x="7502738" y="2487687"/>
            <a:ext cx="200526" cy="159005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33" name="Triángulo isósceles 32">
            <a:extLst>
              <a:ext uri="{FF2B5EF4-FFF2-40B4-BE49-F238E27FC236}">
                <a16:creationId xmlns:a16="http://schemas.microsoft.com/office/drawing/2014/main" id="{66A01B50-89DD-4253-ADF7-D0DC728FF5AC}"/>
              </a:ext>
            </a:extLst>
          </p:cNvPr>
          <p:cNvSpPr/>
          <p:nvPr/>
        </p:nvSpPr>
        <p:spPr>
          <a:xfrm rot="5400000">
            <a:off x="7495083" y="3632794"/>
            <a:ext cx="200526" cy="159005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34" name="Triángulo isósceles 33">
            <a:extLst>
              <a:ext uri="{FF2B5EF4-FFF2-40B4-BE49-F238E27FC236}">
                <a16:creationId xmlns:a16="http://schemas.microsoft.com/office/drawing/2014/main" id="{D544EF13-18CF-4696-8515-389421FFCD8A}"/>
              </a:ext>
            </a:extLst>
          </p:cNvPr>
          <p:cNvSpPr/>
          <p:nvPr/>
        </p:nvSpPr>
        <p:spPr>
          <a:xfrm rot="8078964">
            <a:off x="7504476" y="4809001"/>
            <a:ext cx="200526" cy="159005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35" name="CuadroTexto 34">
            <a:extLst>
              <a:ext uri="{FF2B5EF4-FFF2-40B4-BE49-F238E27FC236}">
                <a16:creationId xmlns:a16="http://schemas.microsoft.com/office/drawing/2014/main" id="{7B2882DE-148A-41E2-AE3B-34D915FDAA26}"/>
              </a:ext>
            </a:extLst>
          </p:cNvPr>
          <p:cNvSpPr txBox="1"/>
          <p:nvPr/>
        </p:nvSpPr>
        <p:spPr>
          <a:xfrm>
            <a:off x="938462" y="6186946"/>
            <a:ext cx="34333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dirty="0"/>
              <a:t>(*para mitigar el cambio climático)</a:t>
            </a:r>
          </a:p>
        </p:txBody>
      </p:sp>
    </p:spTree>
    <p:extLst>
      <p:ext uri="{BB962C8B-B14F-4D97-AF65-F5344CB8AC3E}">
        <p14:creationId xmlns:p14="http://schemas.microsoft.com/office/powerpoint/2010/main" val="20137735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465F704-FC59-4FFF-A910-2534DDCFE1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Desarrollo Trimestral de Combustóleo</a:t>
            </a: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0401CE1C-9039-471B-97DA-8659C16FDE3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69925" y="1762427"/>
            <a:ext cx="8224691" cy="42583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3900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67B6FE1-A458-4E51-9D0E-1534300598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Premisas para las Proyecciones</a:t>
            </a: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40BDF9F6-3D45-4ABC-9392-5AF8D808166B}"/>
              </a:ext>
            </a:extLst>
          </p:cNvPr>
          <p:cNvSpPr txBox="1"/>
          <p:nvPr/>
        </p:nvSpPr>
        <p:spPr>
          <a:xfrm>
            <a:off x="930442" y="1971362"/>
            <a:ext cx="9384631" cy="327243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lvl="0" indent="-342900">
              <a:lnSpc>
                <a:spcPct val="107000"/>
              </a:lnSpc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es-MX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 toma como punto de arranque la operación del sistema en 2020 con 584,000 B/D</a:t>
            </a:r>
          </a:p>
          <a:p>
            <a:pPr marL="342900" lvl="0" indent="-342900">
              <a:lnSpc>
                <a:spcPct val="107000"/>
              </a:lnSpc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es-MX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 estima un crecimiento de la demanda de </a:t>
            </a:r>
            <a:r>
              <a:rPr lang="es-MX" sz="20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2.5%</a:t>
            </a:r>
            <a:r>
              <a:rPr lang="es-MX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en 2021 y 2022, y de </a:t>
            </a:r>
            <a:r>
              <a:rPr lang="es-MX" sz="20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3%</a:t>
            </a:r>
            <a:r>
              <a:rPr lang="es-MX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en 2023 y 2024</a:t>
            </a:r>
          </a:p>
          <a:p>
            <a:pPr marL="342900" lvl="0" indent="-342900">
              <a:lnSpc>
                <a:spcPct val="107000"/>
              </a:lnSpc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es-MX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 parte de un factor de planta de las termoeléctricas de CFE de </a:t>
            </a:r>
            <a:r>
              <a:rPr lang="es-MX" sz="20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22.59%</a:t>
            </a:r>
            <a:r>
              <a:rPr lang="es-MX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en 2020, que se incrementa a </a:t>
            </a:r>
            <a:r>
              <a:rPr lang="es-MX" sz="20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42.00%</a:t>
            </a:r>
            <a:r>
              <a:rPr lang="es-MX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en 2021; </a:t>
            </a:r>
            <a:r>
              <a:rPr lang="es-MX" sz="20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46.00%</a:t>
            </a:r>
            <a:r>
              <a:rPr lang="es-MX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MX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en</a:t>
            </a:r>
            <a:r>
              <a:rPr lang="es-MX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2022; </a:t>
            </a:r>
            <a:r>
              <a:rPr lang="es-MX" sz="20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50.00%</a:t>
            </a:r>
            <a:r>
              <a:rPr lang="es-MX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en 2023; y </a:t>
            </a:r>
            <a:r>
              <a:rPr lang="es-MX" sz="20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54.00%</a:t>
            </a:r>
            <a:r>
              <a:rPr lang="es-MX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en 2024</a:t>
            </a:r>
          </a:p>
          <a:p>
            <a:pPr marL="342900" lvl="0" indent="-342900">
              <a:lnSpc>
                <a:spcPct val="107000"/>
              </a:lnSpc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es-MX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El porcentaje de uso de combustóleo en las plantas de CFE es de </a:t>
            </a:r>
            <a:r>
              <a:rPr lang="es-MX" sz="20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14.49%</a:t>
            </a:r>
            <a:r>
              <a:rPr lang="es-MX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en 2020; </a:t>
            </a:r>
            <a:r>
              <a:rPr lang="es-MX" sz="20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35.00%</a:t>
            </a:r>
            <a:r>
              <a:rPr lang="es-MX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en 2021; </a:t>
            </a:r>
            <a:r>
              <a:rPr lang="es-MX" sz="20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50.00%</a:t>
            </a:r>
            <a:r>
              <a:rPr lang="es-MX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en 2022; </a:t>
            </a:r>
            <a:r>
              <a:rPr lang="es-MX" sz="20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65.00%</a:t>
            </a:r>
            <a:r>
              <a:rPr lang="es-MX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en 2023; y </a:t>
            </a:r>
            <a:r>
              <a:rPr lang="es-MX" sz="20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70.00</a:t>
            </a:r>
            <a:r>
              <a:rPr lang="es-MX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% en 2024. El resto de la capacidad térmica de las plantas involucradas se completa con gas natural. </a:t>
            </a:r>
          </a:p>
        </p:txBody>
      </p:sp>
    </p:spTree>
    <p:extLst>
      <p:ext uri="{BB962C8B-B14F-4D97-AF65-F5344CB8AC3E}">
        <p14:creationId xmlns:p14="http://schemas.microsoft.com/office/powerpoint/2010/main" val="7414943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55A5F76E-2DC6-4737-9D9A-79F7DC0E2D2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96076" y="5250007"/>
            <a:ext cx="7634761" cy="1242868"/>
          </a:xfrm>
          <a:prstGeom prst="rect">
            <a:avLst/>
          </a:prstGeom>
        </p:spPr>
      </p:pic>
      <p:pic>
        <p:nvPicPr>
          <p:cNvPr id="7" name="Imagen 6">
            <a:extLst>
              <a:ext uri="{FF2B5EF4-FFF2-40B4-BE49-F238E27FC236}">
                <a16:creationId xmlns:a16="http://schemas.microsoft.com/office/drawing/2014/main" id="{3591755B-467E-41C8-8F66-970D033388A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20655" y="905249"/>
            <a:ext cx="5405289" cy="3977955"/>
          </a:xfrm>
          <a:prstGeom prst="rect">
            <a:avLst/>
          </a:prstGeom>
        </p:spPr>
      </p:pic>
      <p:cxnSp>
        <p:nvCxnSpPr>
          <p:cNvPr id="6" name="Conector recto de flecha 5">
            <a:extLst>
              <a:ext uri="{FF2B5EF4-FFF2-40B4-BE49-F238E27FC236}">
                <a16:creationId xmlns:a16="http://schemas.microsoft.com/office/drawing/2014/main" id="{734459B7-BCA3-42CF-88D3-06CC84B4EB96}"/>
              </a:ext>
            </a:extLst>
          </p:cNvPr>
          <p:cNvCxnSpPr/>
          <p:nvPr/>
        </p:nvCxnSpPr>
        <p:spPr>
          <a:xfrm flipH="1">
            <a:off x="8446168" y="1251284"/>
            <a:ext cx="826169" cy="58553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CuadroTexto 7">
            <a:extLst>
              <a:ext uri="{FF2B5EF4-FFF2-40B4-BE49-F238E27FC236}">
                <a16:creationId xmlns:a16="http://schemas.microsoft.com/office/drawing/2014/main" id="{2E2622B8-CB1F-4658-94C4-34F10889C657}"/>
              </a:ext>
            </a:extLst>
          </p:cNvPr>
          <p:cNvSpPr txBox="1"/>
          <p:nvPr/>
        </p:nvSpPr>
        <p:spPr>
          <a:xfrm>
            <a:off x="9313742" y="1066618"/>
            <a:ext cx="1265090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dirty="0"/>
              <a:t>266,976 BD</a:t>
            </a:r>
          </a:p>
          <a:p>
            <a:r>
              <a:rPr lang="es-MX" dirty="0"/>
              <a:t>FP: 54.00%</a:t>
            </a:r>
          </a:p>
          <a:p>
            <a:r>
              <a:rPr lang="es-MX" dirty="0" err="1"/>
              <a:t>Comb</a:t>
            </a:r>
            <a:r>
              <a:rPr lang="es-MX" dirty="0"/>
              <a:t>: 70%</a:t>
            </a:r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4164097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56BDCD74-9D69-4FE4-BAB6-EAF00A9A4BF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43750" y="573944"/>
            <a:ext cx="5104687" cy="4190025"/>
          </a:xfrm>
          <a:prstGeom prst="rect">
            <a:avLst/>
          </a:prstGeom>
        </p:spPr>
      </p:pic>
      <p:pic>
        <p:nvPicPr>
          <p:cNvPr id="6" name="Imagen 5">
            <a:extLst>
              <a:ext uri="{FF2B5EF4-FFF2-40B4-BE49-F238E27FC236}">
                <a16:creationId xmlns:a16="http://schemas.microsoft.com/office/drawing/2014/main" id="{154DE74F-298A-46F3-B491-78D35F8AE20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29823" y="5024583"/>
            <a:ext cx="8578380" cy="14629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413837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6FA558B6-F711-4365-9F40-AAF587BCC9A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8160" y="895927"/>
            <a:ext cx="5840034" cy="3885311"/>
          </a:xfrm>
          <a:prstGeom prst="rect">
            <a:avLst/>
          </a:prstGeom>
        </p:spPr>
      </p:pic>
      <p:pic>
        <p:nvPicPr>
          <p:cNvPr id="6" name="Imagen 5">
            <a:extLst>
              <a:ext uri="{FF2B5EF4-FFF2-40B4-BE49-F238E27FC236}">
                <a16:creationId xmlns:a16="http://schemas.microsoft.com/office/drawing/2014/main" id="{9CB239F5-908F-4B5A-A3F3-27881AF4944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26960" y="5329382"/>
            <a:ext cx="8828862" cy="11634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215485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203</TotalTime>
  <Words>475</Words>
  <Application>Microsoft Office PowerPoint</Application>
  <PresentationFormat>Panorámica</PresentationFormat>
  <Paragraphs>52</Paragraphs>
  <Slides>13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13</vt:i4>
      </vt:variant>
    </vt:vector>
  </HeadingPairs>
  <TitlesOfParts>
    <vt:vector size="18" baseType="lpstr">
      <vt:lpstr>Arial</vt:lpstr>
      <vt:lpstr>Calibri</vt:lpstr>
      <vt:lpstr>Calibri Light</vt:lpstr>
      <vt:lpstr>Symbol</vt:lpstr>
      <vt:lpstr>Tema de Office</vt:lpstr>
      <vt:lpstr>Las Implicaciones Ambientales de las Modificaciones a la LIE</vt:lpstr>
      <vt:lpstr>La Política de la APF en Materia de Energía Eléctrica</vt:lpstr>
      <vt:lpstr>Las Palancas de la Política Energética</vt:lpstr>
      <vt:lpstr>Una Prioridad Fundamental</vt:lpstr>
      <vt:lpstr>Desarrollo Trimestral de Combustóleo</vt:lpstr>
      <vt:lpstr>Premisas para las Proyecciones</vt:lpstr>
      <vt:lpstr>Presentación de PowerPoint</vt:lpstr>
      <vt:lpstr>Presentación de PowerPoint</vt:lpstr>
      <vt:lpstr>Presentación de PowerPoint</vt:lpstr>
      <vt:lpstr>¿Qué Pasa con El Acuerdo de París?</vt:lpstr>
      <vt:lpstr>Conclusiones</vt:lpstr>
      <vt:lpstr>Presentación de PowerPoint</vt:lpstr>
      <vt:lpstr>Documentos en extenso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Las Implicaciones Ambientales de las Modificaciones a la LIE</dc:title>
  <dc:creator>Daniel Chacón</dc:creator>
  <cp:lastModifiedBy>Daniel Chacón</cp:lastModifiedBy>
  <cp:revision>21</cp:revision>
  <dcterms:created xsi:type="dcterms:W3CDTF">2021-04-19T22:23:56Z</dcterms:created>
  <dcterms:modified xsi:type="dcterms:W3CDTF">2021-04-20T15:26:57Z</dcterms:modified>
</cp:coreProperties>
</file>